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408" r:id="rId3"/>
    <p:sldId id="443" r:id="rId4"/>
    <p:sldId id="553" r:id="rId5"/>
    <p:sldId id="554" r:id="rId6"/>
    <p:sldId id="555" r:id="rId7"/>
    <p:sldId id="556" r:id="rId8"/>
    <p:sldId id="557" r:id="rId9"/>
    <p:sldId id="558" r:id="rId10"/>
    <p:sldId id="544" r:id="rId11"/>
    <p:sldId id="473" r:id="rId12"/>
    <p:sldId id="559" r:id="rId13"/>
    <p:sldId id="560" r:id="rId14"/>
    <p:sldId id="561" r:id="rId15"/>
    <p:sldId id="525" r:id="rId16"/>
    <p:sldId id="495" r:id="rId17"/>
    <p:sldId id="418" r:id="rId18"/>
    <p:sldId id="453" r:id="rId19"/>
    <p:sldId id="475" r:id="rId20"/>
    <p:sldId id="516" r:id="rId21"/>
    <p:sldId id="520" r:id="rId22"/>
    <p:sldId id="412" r:id="rId23"/>
    <p:sldId id="413" r:id="rId24"/>
    <p:sldId id="517" r:id="rId25"/>
    <p:sldId id="548" r:id="rId26"/>
    <p:sldId id="523" r:id="rId27"/>
    <p:sldId id="527" r:id="rId28"/>
    <p:sldId id="538" r:id="rId29"/>
    <p:sldId id="549" r:id="rId30"/>
    <p:sldId id="550" r:id="rId31"/>
    <p:sldId id="551" r:id="rId32"/>
    <p:sldId id="507" r:id="rId33"/>
    <p:sldId id="509" r:id="rId34"/>
    <p:sldId id="419" r:id="rId35"/>
    <p:sldId id="531" r:id="rId36"/>
    <p:sldId id="532" r:id="rId37"/>
    <p:sldId id="533" r:id="rId38"/>
    <p:sldId id="552" r:id="rId39"/>
    <p:sldId id="534" r:id="rId40"/>
    <p:sldId id="535" r:id="rId41"/>
    <p:sldId id="536" r:id="rId42"/>
    <p:sldId id="514" r:id="rId43"/>
    <p:sldId id="515" r:id="rId44"/>
    <p:sldId id="437" r:id="rId45"/>
    <p:sldId id="522" r:id="rId46"/>
    <p:sldId id="562" r:id="rId47"/>
    <p:sldId id="427" r:id="rId48"/>
    <p:sldId id="432" r:id="rId49"/>
    <p:sldId id="421" r:id="rId50"/>
    <p:sldId id="424" r:id="rId51"/>
    <p:sldId id="423" r:id="rId52"/>
    <p:sldId id="422" r:id="rId53"/>
    <p:sldId id="439" r:id="rId54"/>
    <p:sldId id="490" r:id="rId55"/>
    <p:sldId id="484" r:id="rId56"/>
    <p:sldId id="485" r:id="rId57"/>
    <p:sldId id="486" r:id="rId58"/>
    <p:sldId id="487" r:id="rId59"/>
    <p:sldId id="488" r:id="rId60"/>
  </p:sldIdLst>
  <p:sldSz cx="12190413" cy="6859588"/>
  <p:notesSz cx="6797675" cy="9874250"/>
  <p:defaultTextStyle>
    <a:defPPr>
      <a:defRPr lang="es-ES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22C1DCB-419B-49F3-A6FC-B678C1A6B782}">
          <p14:sldIdLst>
            <p14:sldId id="256"/>
          </p14:sldIdLst>
        </p14:section>
        <p14:section name="Sección sin título" id="{4C5185DF-5E0C-459A-8D26-4955FF10E542}">
          <p14:sldIdLst>
            <p14:sldId id="408"/>
            <p14:sldId id="443"/>
            <p14:sldId id="553"/>
            <p14:sldId id="554"/>
            <p14:sldId id="555"/>
            <p14:sldId id="556"/>
            <p14:sldId id="557"/>
            <p14:sldId id="558"/>
            <p14:sldId id="544"/>
            <p14:sldId id="473"/>
            <p14:sldId id="559"/>
            <p14:sldId id="560"/>
            <p14:sldId id="561"/>
            <p14:sldId id="525"/>
            <p14:sldId id="495"/>
            <p14:sldId id="418"/>
            <p14:sldId id="453"/>
            <p14:sldId id="475"/>
            <p14:sldId id="516"/>
            <p14:sldId id="520"/>
            <p14:sldId id="412"/>
            <p14:sldId id="413"/>
            <p14:sldId id="517"/>
            <p14:sldId id="548"/>
            <p14:sldId id="523"/>
            <p14:sldId id="527"/>
            <p14:sldId id="538"/>
            <p14:sldId id="549"/>
            <p14:sldId id="550"/>
            <p14:sldId id="551"/>
            <p14:sldId id="507"/>
            <p14:sldId id="509"/>
            <p14:sldId id="419"/>
            <p14:sldId id="531"/>
            <p14:sldId id="532"/>
            <p14:sldId id="533"/>
            <p14:sldId id="552"/>
            <p14:sldId id="534"/>
            <p14:sldId id="535"/>
            <p14:sldId id="536"/>
            <p14:sldId id="514"/>
            <p14:sldId id="515"/>
            <p14:sldId id="437"/>
            <p14:sldId id="522"/>
            <p14:sldId id="562"/>
            <p14:sldId id="427"/>
            <p14:sldId id="432"/>
            <p14:sldId id="421"/>
            <p14:sldId id="424"/>
            <p14:sldId id="423"/>
            <p14:sldId id="422"/>
            <p14:sldId id="439"/>
            <p14:sldId id="490"/>
            <p14:sldId id="484"/>
            <p14:sldId id="485"/>
            <p14:sldId id="486"/>
            <p14:sldId id="487"/>
            <p14:sldId id="4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4622" autoAdjust="0"/>
  </p:normalViewPr>
  <p:slideViewPr>
    <p:cSldViewPr>
      <p:cViewPr varScale="1">
        <p:scale>
          <a:sx n="73" d="100"/>
          <a:sy n="73" d="100"/>
        </p:scale>
        <p:origin x="378" y="72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982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23A7B-FC3A-4A61-9FEB-F132A382D68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137AFF3-617D-439D-905C-B671593846BA}">
      <dgm:prSet phldrT="[Texto]"/>
      <dgm:spPr/>
      <dgm:t>
        <a:bodyPr/>
        <a:lstStyle/>
        <a:p>
          <a:r>
            <a:rPr lang="es-ES" dirty="0"/>
            <a:t>Motivos</a:t>
          </a:r>
        </a:p>
      </dgm:t>
    </dgm:pt>
    <dgm:pt modelId="{D4CF1556-F79E-47B9-8AE2-16C368BC4BDB}" type="parTrans" cxnId="{6CA0A7BB-FC83-430C-A39F-7ED9979B2914}">
      <dgm:prSet/>
      <dgm:spPr/>
      <dgm:t>
        <a:bodyPr/>
        <a:lstStyle/>
        <a:p>
          <a:endParaRPr lang="es-ES"/>
        </a:p>
      </dgm:t>
    </dgm:pt>
    <dgm:pt modelId="{326DDC71-4556-4D27-9ED3-4C9A0A51B031}" type="sibTrans" cxnId="{6CA0A7BB-FC83-430C-A39F-7ED9979B2914}">
      <dgm:prSet/>
      <dgm:spPr/>
      <dgm:t>
        <a:bodyPr/>
        <a:lstStyle/>
        <a:p>
          <a:endParaRPr lang="es-ES"/>
        </a:p>
      </dgm:t>
    </dgm:pt>
    <dgm:pt modelId="{DCA491CA-3C03-4DC1-B404-361EBFC8C8AE}">
      <dgm:prSet phldrT="[Texto]"/>
      <dgm:spPr/>
      <dgm:t>
        <a:bodyPr/>
        <a:lstStyle/>
        <a:p>
          <a:r>
            <a:rPr lang="es-ES" dirty="0"/>
            <a:t>Salud</a:t>
          </a:r>
        </a:p>
      </dgm:t>
    </dgm:pt>
    <dgm:pt modelId="{DF43B217-C41D-41BA-80C0-60047E2C2273}" type="parTrans" cxnId="{45576874-365A-471A-85B2-528371FCC967}">
      <dgm:prSet/>
      <dgm:spPr/>
      <dgm:t>
        <a:bodyPr/>
        <a:lstStyle/>
        <a:p>
          <a:endParaRPr lang="es-ES"/>
        </a:p>
      </dgm:t>
    </dgm:pt>
    <dgm:pt modelId="{6E683735-FA86-4A5F-8D15-8B4CF95F58D9}" type="sibTrans" cxnId="{45576874-365A-471A-85B2-528371FCC967}">
      <dgm:prSet/>
      <dgm:spPr/>
      <dgm:t>
        <a:bodyPr/>
        <a:lstStyle/>
        <a:p>
          <a:endParaRPr lang="es-ES"/>
        </a:p>
      </dgm:t>
    </dgm:pt>
    <dgm:pt modelId="{EA9294CC-B50C-40E6-A868-6DF9D1308F0A}">
      <dgm:prSet phldrT="[Texto]"/>
      <dgm:spPr/>
      <dgm:t>
        <a:bodyPr/>
        <a:lstStyle/>
        <a:p>
          <a:r>
            <a:rPr lang="es-ES" dirty="0"/>
            <a:t>Barreras</a:t>
          </a:r>
        </a:p>
      </dgm:t>
    </dgm:pt>
    <dgm:pt modelId="{237CEB6B-441D-4545-8876-F2F54B8962BB}" type="parTrans" cxnId="{1C1E5F67-9EBD-4F30-8744-23BFD3799ACB}">
      <dgm:prSet/>
      <dgm:spPr/>
      <dgm:t>
        <a:bodyPr/>
        <a:lstStyle/>
        <a:p>
          <a:endParaRPr lang="es-ES"/>
        </a:p>
      </dgm:t>
    </dgm:pt>
    <dgm:pt modelId="{4A362491-7D80-462C-8430-873C171C1FD1}" type="sibTrans" cxnId="{1C1E5F67-9EBD-4F30-8744-23BFD3799ACB}">
      <dgm:prSet/>
      <dgm:spPr/>
      <dgm:t>
        <a:bodyPr/>
        <a:lstStyle/>
        <a:p>
          <a:endParaRPr lang="es-ES"/>
        </a:p>
      </dgm:t>
    </dgm:pt>
    <dgm:pt modelId="{E9B73FFC-9C8C-4C18-86D7-9577E8B036AE}">
      <dgm:prSet phldrT="[Texto]"/>
      <dgm:spPr/>
      <dgm:t>
        <a:bodyPr/>
        <a:lstStyle/>
        <a:p>
          <a:r>
            <a:rPr lang="es-ES" dirty="0"/>
            <a:t>Falta de tiempo</a:t>
          </a:r>
        </a:p>
      </dgm:t>
    </dgm:pt>
    <dgm:pt modelId="{974AFBF3-112F-45D8-9134-D2066EC5990A}" type="parTrans" cxnId="{68F9EEB4-D18F-436D-AFF1-51F1B7BF5557}">
      <dgm:prSet/>
      <dgm:spPr/>
      <dgm:t>
        <a:bodyPr/>
        <a:lstStyle/>
        <a:p>
          <a:endParaRPr lang="es-ES"/>
        </a:p>
      </dgm:t>
    </dgm:pt>
    <dgm:pt modelId="{5275ECC2-36F7-451C-A25A-CC8A8D880881}" type="sibTrans" cxnId="{68F9EEB4-D18F-436D-AFF1-51F1B7BF5557}">
      <dgm:prSet/>
      <dgm:spPr/>
      <dgm:t>
        <a:bodyPr/>
        <a:lstStyle/>
        <a:p>
          <a:endParaRPr lang="es-ES"/>
        </a:p>
      </dgm:t>
    </dgm:pt>
    <dgm:pt modelId="{A3F0B208-58C2-4498-A883-84AEF4B39EA6}">
      <dgm:prSet phldrT="[Texto]"/>
      <dgm:spPr/>
      <dgm:t>
        <a:bodyPr/>
        <a:lstStyle/>
        <a:p>
          <a:r>
            <a:rPr lang="es-ES" dirty="0"/>
            <a:t>Factores a favor</a:t>
          </a:r>
        </a:p>
      </dgm:t>
    </dgm:pt>
    <dgm:pt modelId="{AB45FA7B-7B20-48A9-B1DD-A20A8CE635F9}" type="parTrans" cxnId="{68E824E5-F9EF-4F6D-8A5D-14C225FC7F74}">
      <dgm:prSet/>
      <dgm:spPr/>
      <dgm:t>
        <a:bodyPr/>
        <a:lstStyle/>
        <a:p>
          <a:endParaRPr lang="es-ES"/>
        </a:p>
      </dgm:t>
    </dgm:pt>
    <dgm:pt modelId="{A010EE96-6289-4F96-B87F-764EC2E7E93F}" type="sibTrans" cxnId="{68E824E5-F9EF-4F6D-8A5D-14C225FC7F74}">
      <dgm:prSet/>
      <dgm:spPr/>
      <dgm:t>
        <a:bodyPr/>
        <a:lstStyle/>
        <a:p>
          <a:endParaRPr lang="es-ES"/>
        </a:p>
      </dgm:t>
    </dgm:pt>
    <dgm:pt modelId="{2A8C47C1-3576-4C7C-948D-82F54A029C6F}">
      <dgm:prSet phldrT="[Texto]"/>
      <dgm:spPr/>
      <dgm:t>
        <a:bodyPr/>
        <a:lstStyle/>
        <a:p>
          <a:r>
            <a:rPr lang="es-ES" dirty="0"/>
            <a:t>Valoración social</a:t>
          </a:r>
        </a:p>
      </dgm:t>
    </dgm:pt>
    <dgm:pt modelId="{48275047-B589-4EC4-890C-AAE8A3D22B6E}" type="parTrans" cxnId="{1BA0ECEB-8A78-4EE7-A6BF-69BC31D2A7B0}">
      <dgm:prSet/>
      <dgm:spPr/>
      <dgm:t>
        <a:bodyPr/>
        <a:lstStyle/>
        <a:p>
          <a:endParaRPr lang="es-ES"/>
        </a:p>
      </dgm:t>
    </dgm:pt>
    <dgm:pt modelId="{5E3B8377-9603-4585-8610-414FDAD06F81}" type="sibTrans" cxnId="{1BA0ECEB-8A78-4EE7-A6BF-69BC31D2A7B0}">
      <dgm:prSet/>
      <dgm:spPr/>
      <dgm:t>
        <a:bodyPr/>
        <a:lstStyle/>
        <a:p>
          <a:endParaRPr lang="es-ES"/>
        </a:p>
      </dgm:t>
    </dgm:pt>
    <dgm:pt modelId="{5B4EE7B0-3BA2-4E8B-9F9F-FFE95F1CCE0D}">
      <dgm:prSet phldrT="[Texto]"/>
      <dgm:spPr/>
      <dgm:t>
        <a:bodyPr/>
        <a:lstStyle/>
        <a:p>
          <a:r>
            <a:rPr lang="es-ES" dirty="0"/>
            <a:t>Beneficios conocidos</a:t>
          </a:r>
        </a:p>
      </dgm:t>
    </dgm:pt>
    <dgm:pt modelId="{0A2A5F82-68F8-4C79-8328-4F55755755A6}" type="parTrans" cxnId="{7A616215-29B0-4D7D-AECF-0C3116E3029B}">
      <dgm:prSet/>
      <dgm:spPr/>
      <dgm:t>
        <a:bodyPr/>
        <a:lstStyle/>
        <a:p>
          <a:endParaRPr lang="es-ES"/>
        </a:p>
      </dgm:t>
    </dgm:pt>
    <dgm:pt modelId="{A8EE69AC-BD2E-44D8-876C-23F43006F630}" type="sibTrans" cxnId="{7A616215-29B0-4D7D-AECF-0C3116E3029B}">
      <dgm:prSet/>
      <dgm:spPr/>
      <dgm:t>
        <a:bodyPr/>
        <a:lstStyle/>
        <a:p>
          <a:endParaRPr lang="es-ES"/>
        </a:p>
      </dgm:t>
    </dgm:pt>
    <dgm:pt modelId="{12EC0877-87BC-4158-A29D-068B827F4006}">
      <dgm:prSet phldrT="[Texto]"/>
      <dgm:spPr/>
      <dgm:t>
        <a:bodyPr/>
        <a:lstStyle/>
        <a:p>
          <a:r>
            <a:rPr lang="es-ES" dirty="0"/>
            <a:t>Apariencia física</a:t>
          </a:r>
        </a:p>
      </dgm:t>
    </dgm:pt>
    <dgm:pt modelId="{F534861A-F790-43EB-A345-7D85CAE7FB1B}" type="parTrans" cxnId="{B9A30F7B-F952-4A16-AA81-FA1BEDCD4AFF}">
      <dgm:prSet/>
      <dgm:spPr/>
      <dgm:t>
        <a:bodyPr/>
        <a:lstStyle/>
        <a:p>
          <a:endParaRPr lang="es-ES"/>
        </a:p>
      </dgm:t>
    </dgm:pt>
    <dgm:pt modelId="{D8C5E232-D7EB-4856-9310-B537EF5195F6}" type="sibTrans" cxnId="{B9A30F7B-F952-4A16-AA81-FA1BEDCD4AFF}">
      <dgm:prSet/>
      <dgm:spPr/>
      <dgm:t>
        <a:bodyPr/>
        <a:lstStyle/>
        <a:p>
          <a:endParaRPr lang="es-ES"/>
        </a:p>
      </dgm:t>
    </dgm:pt>
    <dgm:pt modelId="{5ED30B4F-274B-455C-BB14-93D50720E9BC}">
      <dgm:prSet phldrT="[Texto]"/>
      <dgm:spPr/>
      <dgm:t>
        <a:bodyPr/>
        <a:lstStyle/>
        <a:p>
          <a:r>
            <a:rPr lang="es-ES" dirty="0"/>
            <a:t>Entretenimiento</a:t>
          </a:r>
        </a:p>
      </dgm:t>
    </dgm:pt>
    <dgm:pt modelId="{24AB89F6-42A5-448E-9D0B-099E64E0199C}" type="parTrans" cxnId="{62BD4730-9106-4CDB-AE32-663B2732195F}">
      <dgm:prSet/>
      <dgm:spPr/>
      <dgm:t>
        <a:bodyPr/>
        <a:lstStyle/>
        <a:p>
          <a:endParaRPr lang="es-ES"/>
        </a:p>
      </dgm:t>
    </dgm:pt>
    <dgm:pt modelId="{A804D3E3-ED2D-4895-B8E8-51A173F24633}" type="sibTrans" cxnId="{62BD4730-9106-4CDB-AE32-663B2732195F}">
      <dgm:prSet/>
      <dgm:spPr/>
      <dgm:t>
        <a:bodyPr/>
        <a:lstStyle/>
        <a:p>
          <a:endParaRPr lang="es-ES"/>
        </a:p>
      </dgm:t>
    </dgm:pt>
    <dgm:pt modelId="{0A2FEA80-0727-469D-A249-10DD2FD219A5}">
      <dgm:prSet phldrT="[Texto]"/>
      <dgm:spPr/>
      <dgm:t>
        <a:bodyPr/>
        <a:lstStyle/>
        <a:p>
          <a:r>
            <a:rPr lang="es-ES" dirty="0"/>
            <a:t>Pereza</a:t>
          </a:r>
        </a:p>
      </dgm:t>
    </dgm:pt>
    <dgm:pt modelId="{57F64F10-5E8A-4210-9CDC-A3B38F434605}" type="parTrans" cxnId="{4430DD0D-BE8E-471D-8176-60C27E1A80A1}">
      <dgm:prSet/>
      <dgm:spPr/>
      <dgm:t>
        <a:bodyPr/>
        <a:lstStyle/>
        <a:p>
          <a:endParaRPr lang="es-ES"/>
        </a:p>
      </dgm:t>
    </dgm:pt>
    <dgm:pt modelId="{02457374-AC19-454D-AABD-1FA842FB30D7}" type="sibTrans" cxnId="{4430DD0D-BE8E-471D-8176-60C27E1A80A1}">
      <dgm:prSet/>
      <dgm:spPr/>
      <dgm:t>
        <a:bodyPr/>
        <a:lstStyle/>
        <a:p>
          <a:endParaRPr lang="es-ES"/>
        </a:p>
      </dgm:t>
    </dgm:pt>
    <dgm:pt modelId="{551EF3D4-4E99-4F1B-B003-162CECF0B410}">
      <dgm:prSet phldrT="[Texto]"/>
      <dgm:spPr/>
      <dgm:t>
        <a:bodyPr/>
        <a:lstStyle/>
        <a:p>
          <a:r>
            <a:rPr lang="es-ES" dirty="0"/>
            <a:t>Mala organización del tiempo</a:t>
          </a:r>
        </a:p>
      </dgm:t>
    </dgm:pt>
    <dgm:pt modelId="{F7F83F8E-6679-49AC-9ED7-BA6EB8C965A0}" type="parTrans" cxnId="{81E49D3D-58DD-4936-A108-472B3D43035F}">
      <dgm:prSet/>
      <dgm:spPr/>
      <dgm:t>
        <a:bodyPr/>
        <a:lstStyle/>
        <a:p>
          <a:endParaRPr lang="es-ES"/>
        </a:p>
      </dgm:t>
    </dgm:pt>
    <dgm:pt modelId="{4EE4D848-CF2F-41EA-9742-31B2B85019E4}" type="sibTrans" cxnId="{81E49D3D-58DD-4936-A108-472B3D43035F}">
      <dgm:prSet/>
      <dgm:spPr/>
      <dgm:t>
        <a:bodyPr/>
        <a:lstStyle/>
        <a:p>
          <a:endParaRPr lang="es-ES"/>
        </a:p>
      </dgm:t>
    </dgm:pt>
    <dgm:pt modelId="{64DB856A-86DE-4855-8F3E-4F84EE1D3A71}">
      <dgm:prSet phldrT="[Texto]"/>
      <dgm:spPr/>
      <dgm:t>
        <a:bodyPr/>
        <a:lstStyle/>
        <a:p>
          <a:r>
            <a:rPr lang="es-ES" dirty="0"/>
            <a:t>Entorno</a:t>
          </a:r>
        </a:p>
      </dgm:t>
    </dgm:pt>
    <dgm:pt modelId="{E52B2B7C-4E66-4535-8D27-E3BFB649FCBE}" type="parTrans" cxnId="{0BC7CE72-BA3A-4772-AAFF-FA124D4BDD13}">
      <dgm:prSet/>
      <dgm:spPr/>
      <dgm:t>
        <a:bodyPr/>
        <a:lstStyle/>
        <a:p>
          <a:endParaRPr lang="es-ES"/>
        </a:p>
      </dgm:t>
    </dgm:pt>
    <dgm:pt modelId="{A06098E9-C245-4D62-988B-D46DFE7CDEB5}" type="sibTrans" cxnId="{0BC7CE72-BA3A-4772-AAFF-FA124D4BDD13}">
      <dgm:prSet/>
      <dgm:spPr/>
      <dgm:t>
        <a:bodyPr/>
        <a:lstStyle/>
        <a:p>
          <a:endParaRPr lang="es-ES"/>
        </a:p>
      </dgm:t>
    </dgm:pt>
    <dgm:pt modelId="{87905531-64E4-4001-A01A-0A44BC41777D}">
      <dgm:prSet phldrT="[Texto]"/>
      <dgm:spPr/>
      <dgm:t>
        <a:bodyPr/>
        <a:lstStyle/>
        <a:p>
          <a:endParaRPr lang="es-ES" dirty="0"/>
        </a:p>
      </dgm:t>
    </dgm:pt>
    <dgm:pt modelId="{355603E2-4880-4033-87FF-778D7E4641C8}" type="parTrans" cxnId="{25F4017B-2F6E-4722-8CAE-F29443E1FFFD}">
      <dgm:prSet/>
      <dgm:spPr/>
      <dgm:t>
        <a:bodyPr/>
        <a:lstStyle/>
        <a:p>
          <a:endParaRPr lang="es-ES"/>
        </a:p>
      </dgm:t>
    </dgm:pt>
    <dgm:pt modelId="{876F3A81-5DBC-42F9-9969-DE8F87C27951}" type="sibTrans" cxnId="{25F4017B-2F6E-4722-8CAE-F29443E1FFFD}">
      <dgm:prSet/>
      <dgm:spPr/>
      <dgm:t>
        <a:bodyPr/>
        <a:lstStyle/>
        <a:p>
          <a:endParaRPr lang="es-ES"/>
        </a:p>
      </dgm:t>
    </dgm:pt>
    <dgm:pt modelId="{2990692C-54D2-49DF-9EBA-8EE27CB13601}">
      <dgm:prSet phldrT="[Texto]"/>
      <dgm:spPr/>
      <dgm:t>
        <a:bodyPr/>
        <a:lstStyle/>
        <a:p>
          <a:r>
            <a:rPr lang="es-ES" dirty="0"/>
            <a:t>..</a:t>
          </a:r>
        </a:p>
      </dgm:t>
    </dgm:pt>
    <dgm:pt modelId="{78AE8D13-6287-4AC7-8849-A9308402A419}" type="parTrans" cxnId="{10450206-3CCB-482F-A285-FE478012809C}">
      <dgm:prSet/>
      <dgm:spPr/>
      <dgm:t>
        <a:bodyPr/>
        <a:lstStyle/>
        <a:p>
          <a:endParaRPr lang="es-ES"/>
        </a:p>
      </dgm:t>
    </dgm:pt>
    <dgm:pt modelId="{76B98BA7-16C1-47B3-AC6B-713271970E00}" type="sibTrans" cxnId="{10450206-3CCB-482F-A285-FE478012809C}">
      <dgm:prSet/>
      <dgm:spPr/>
      <dgm:t>
        <a:bodyPr/>
        <a:lstStyle/>
        <a:p>
          <a:endParaRPr lang="es-ES"/>
        </a:p>
      </dgm:t>
    </dgm:pt>
    <dgm:pt modelId="{1F344314-FBCC-41B3-9CCB-F749CF2923D8}">
      <dgm:prSet phldrT="[Texto]"/>
      <dgm:spPr/>
      <dgm:t>
        <a:bodyPr/>
        <a:lstStyle/>
        <a:p>
          <a:r>
            <a:rPr lang="es-ES" dirty="0"/>
            <a:t>..</a:t>
          </a:r>
        </a:p>
      </dgm:t>
    </dgm:pt>
    <dgm:pt modelId="{546FECDC-E603-4177-B8F0-3EF1F8DB1A55}" type="parTrans" cxnId="{763FEC53-5A51-4871-870E-2F672930CFEB}">
      <dgm:prSet/>
      <dgm:spPr/>
      <dgm:t>
        <a:bodyPr/>
        <a:lstStyle/>
        <a:p>
          <a:endParaRPr lang="es-ES"/>
        </a:p>
      </dgm:t>
    </dgm:pt>
    <dgm:pt modelId="{F67B685E-54A5-4259-A32D-38415809DDD9}" type="sibTrans" cxnId="{763FEC53-5A51-4871-870E-2F672930CFEB}">
      <dgm:prSet/>
      <dgm:spPr/>
      <dgm:t>
        <a:bodyPr/>
        <a:lstStyle/>
        <a:p>
          <a:endParaRPr lang="es-ES"/>
        </a:p>
      </dgm:t>
    </dgm:pt>
    <dgm:pt modelId="{53247A86-9BAA-4834-B8B3-7905BB609586}">
      <dgm:prSet phldrT="[Texto]"/>
      <dgm:spPr/>
      <dgm:t>
        <a:bodyPr/>
        <a:lstStyle/>
        <a:p>
          <a:r>
            <a:rPr lang="es-ES" dirty="0"/>
            <a:t>…</a:t>
          </a:r>
        </a:p>
      </dgm:t>
    </dgm:pt>
    <dgm:pt modelId="{02D6B3A5-C7BB-4364-956E-BF89A3CE2295}" type="parTrans" cxnId="{F6ECC471-B52C-4E80-9697-552BDD27F91C}">
      <dgm:prSet/>
      <dgm:spPr/>
    </dgm:pt>
    <dgm:pt modelId="{5FD4420F-CD90-49DF-B49B-B460C20CF571}" type="sibTrans" cxnId="{F6ECC471-B52C-4E80-9697-552BDD27F91C}">
      <dgm:prSet/>
      <dgm:spPr/>
    </dgm:pt>
    <dgm:pt modelId="{4F157141-0D06-4A46-97E4-BADF2BC7104D}" type="pres">
      <dgm:prSet presAssocID="{18E23A7B-FC3A-4A61-9FEB-F132A382D684}" presName="Name0" presStyleCnt="0">
        <dgm:presLayoutVars>
          <dgm:dir/>
          <dgm:resizeHandles val="exact"/>
        </dgm:presLayoutVars>
      </dgm:prSet>
      <dgm:spPr/>
    </dgm:pt>
    <dgm:pt modelId="{20B02E7B-B501-45E0-910D-9A954BAE4606}" type="pres">
      <dgm:prSet presAssocID="{5137AFF3-617D-439D-905C-B671593846BA}" presName="node" presStyleLbl="node1" presStyleIdx="0" presStyleCnt="3">
        <dgm:presLayoutVars>
          <dgm:bulletEnabled val="1"/>
        </dgm:presLayoutVars>
      </dgm:prSet>
      <dgm:spPr/>
    </dgm:pt>
    <dgm:pt modelId="{22459AC0-19DC-4501-9082-18CB7C4DEE87}" type="pres">
      <dgm:prSet presAssocID="{326DDC71-4556-4D27-9ED3-4C9A0A51B031}" presName="sibTrans" presStyleCnt="0"/>
      <dgm:spPr/>
    </dgm:pt>
    <dgm:pt modelId="{2F557D1F-B0C1-4CFE-A64D-0164BFE81635}" type="pres">
      <dgm:prSet presAssocID="{EA9294CC-B50C-40E6-A868-6DF9D1308F0A}" presName="node" presStyleLbl="node1" presStyleIdx="1" presStyleCnt="3">
        <dgm:presLayoutVars>
          <dgm:bulletEnabled val="1"/>
        </dgm:presLayoutVars>
      </dgm:prSet>
      <dgm:spPr/>
    </dgm:pt>
    <dgm:pt modelId="{EDD85877-91F1-439A-AC7E-879DCD6AC93C}" type="pres">
      <dgm:prSet presAssocID="{4A362491-7D80-462C-8430-873C171C1FD1}" presName="sibTrans" presStyleCnt="0"/>
      <dgm:spPr/>
    </dgm:pt>
    <dgm:pt modelId="{46B04C11-24A8-4DAC-83E6-1802ABF101C0}" type="pres">
      <dgm:prSet presAssocID="{A3F0B208-58C2-4498-A883-84AEF4B39EA6}" presName="node" presStyleLbl="node1" presStyleIdx="2" presStyleCnt="3">
        <dgm:presLayoutVars>
          <dgm:bulletEnabled val="1"/>
        </dgm:presLayoutVars>
      </dgm:prSet>
      <dgm:spPr/>
    </dgm:pt>
  </dgm:ptLst>
  <dgm:cxnLst>
    <dgm:cxn modelId="{10450206-3CCB-482F-A285-FE478012809C}" srcId="{5137AFF3-617D-439D-905C-B671593846BA}" destId="{2990692C-54D2-49DF-9EBA-8EE27CB13601}" srcOrd="3" destOrd="0" parTransId="{78AE8D13-6287-4AC7-8849-A9308402A419}" sibTransId="{76B98BA7-16C1-47B3-AC6B-713271970E00}"/>
    <dgm:cxn modelId="{4430DD0D-BE8E-471D-8176-60C27E1A80A1}" srcId="{EA9294CC-B50C-40E6-A868-6DF9D1308F0A}" destId="{0A2FEA80-0727-469D-A249-10DD2FD219A5}" srcOrd="1" destOrd="0" parTransId="{57F64F10-5E8A-4210-9CDC-A3B38F434605}" sibTransId="{02457374-AC19-454D-AABD-1FA842FB30D7}"/>
    <dgm:cxn modelId="{7A616215-29B0-4D7D-AECF-0C3116E3029B}" srcId="{A3F0B208-58C2-4498-A883-84AEF4B39EA6}" destId="{5B4EE7B0-3BA2-4E8B-9F9F-FFE95F1CCE0D}" srcOrd="1" destOrd="0" parTransId="{0A2A5F82-68F8-4C79-8328-4F55755755A6}" sibTransId="{A8EE69AC-BD2E-44D8-876C-23F43006F630}"/>
    <dgm:cxn modelId="{16ABEE16-857B-4850-87FE-ADF4ADA67F76}" type="presOf" srcId="{18E23A7B-FC3A-4A61-9FEB-F132A382D684}" destId="{4F157141-0D06-4A46-97E4-BADF2BC7104D}" srcOrd="0" destOrd="0" presId="urn:microsoft.com/office/officeart/2005/8/layout/hList6"/>
    <dgm:cxn modelId="{1710EC21-2010-455B-8EC1-987761C5EC29}" type="presOf" srcId="{E9B73FFC-9C8C-4C18-86D7-9577E8B036AE}" destId="{2F557D1F-B0C1-4CFE-A64D-0164BFE81635}" srcOrd="0" destOrd="1" presId="urn:microsoft.com/office/officeart/2005/8/layout/hList6"/>
    <dgm:cxn modelId="{DF767326-2430-4240-9827-6DF7263BC93F}" type="presOf" srcId="{EA9294CC-B50C-40E6-A868-6DF9D1308F0A}" destId="{2F557D1F-B0C1-4CFE-A64D-0164BFE81635}" srcOrd="0" destOrd="0" presId="urn:microsoft.com/office/officeart/2005/8/layout/hList6"/>
    <dgm:cxn modelId="{62BD4730-9106-4CDB-AE32-663B2732195F}" srcId="{5137AFF3-617D-439D-905C-B671593846BA}" destId="{5ED30B4F-274B-455C-BB14-93D50720E9BC}" srcOrd="2" destOrd="0" parTransId="{24AB89F6-42A5-448E-9D0B-099E64E0199C}" sibTransId="{A804D3E3-ED2D-4895-B8E8-51A173F24633}"/>
    <dgm:cxn modelId="{81E49D3D-58DD-4936-A108-472B3D43035F}" srcId="{EA9294CC-B50C-40E6-A868-6DF9D1308F0A}" destId="{551EF3D4-4E99-4F1B-B003-162CECF0B410}" srcOrd="2" destOrd="0" parTransId="{F7F83F8E-6679-49AC-9ED7-BA6EB8C965A0}" sibTransId="{4EE4D848-CF2F-41EA-9742-31B2B85019E4}"/>
    <dgm:cxn modelId="{1C1E5F67-9EBD-4F30-8744-23BFD3799ACB}" srcId="{18E23A7B-FC3A-4A61-9FEB-F132A382D684}" destId="{EA9294CC-B50C-40E6-A868-6DF9D1308F0A}" srcOrd="1" destOrd="0" parTransId="{237CEB6B-441D-4545-8876-F2F54B8962BB}" sibTransId="{4A362491-7D80-462C-8430-873C171C1FD1}"/>
    <dgm:cxn modelId="{842EF070-97E3-4D13-A0FD-B0F0E1125C49}" type="presOf" srcId="{12EC0877-87BC-4158-A29D-068B827F4006}" destId="{20B02E7B-B501-45E0-910D-9A954BAE4606}" srcOrd="0" destOrd="2" presId="urn:microsoft.com/office/officeart/2005/8/layout/hList6"/>
    <dgm:cxn modelId="{F6ECC471-B52C-4E80-9697-552BDD27F91C}" srcId="{A3F0B208-58C2-4498-A883-84AEF4B39EA6}" destId="{53247A86-9BAA-4834-B8B3-7905BB609586}" srcOrd="2" destOrd="0" parTransId="{02D6B3A5-C7BB-4364-956E-BF89A3CE2295}" sibTransId="{5FD4420F-CD90-49DF-B49B-B460C20CF571}"/>
    <dgm:cxn modelId="{0BC7CE72-BA3A-4772-AAFF-FA124D4BDD13}" srcId="{EA9294CC-B50C-40E6-A868-6DF9D1308F0A}" destId="{64DB856A-86DE-4855-8F3E-4F84EE1D3A71}" srcOrd="3" destOrd="0" parTransId="{E52B2B7C-4E66-4535-8D27-E3BFB649FCBE}" sibTransId="{A06098E9-C245-4D62-988B-D46DFE7CDEB5}"/>
    <dgm:cxn modelId="{763FEC53-5A51-4871-870E-2F672930CFEB}" srcId="{EA9294CC-B50C-40E6-A868-6DF9D1308F0A}" destId="{1F344314-FBCC-41B3-9CCB-F749CF2923D8}" srcOrd="4" destOrd="0" parTransId="{546FECDC-E603-4177-B8F0-3EF1F8DB1A55}" sibTransId="{F67B685E-54A5-4259-A32D-38415809DDD9}"/>
    <dgm:cxn modelId="{45576874-365A-471A-85B2-528371FCC967}" srcId="{5137AFF3-617D-439D-905C-B671593846BA}" destId="{DCA491CA-3C03-4DC1-B404-361EBFC8C8AE}" srcOrd="0" destOrd="0" parTransId="{DF43B217-C41D-41BA-80C0-60047E2C2273}" sibTransId="{6E683735-FA86-4A5F-8D15-8B4CF95F58D9}"/>
    <dgm:cxn modelId="{617D8F57-0C7A-4655-B98B-A0E04B79FF90}" type="presOf" srcId="{DCA491CA-3C03-4DC1-B404-361EBFC8C8AE}" destId="{20B02E7B-B501-45E0-910D-9A954BAE4606}" srcOrd="0" destOrd="1" presId="urn:microsoft.com/office/officeart/2005/8/layout/hList6"/>
    <dgm:cxn modelId="{5CD44758-70E1-4FEB-BA07-BD565E205BC1}" type="presOf" srcId="{5ED30B4F-274B-455C-BB14-93D50720E9BC}" destId="{20B02E7B-B501-45E0-910D-9A954BAE4606}" srcOrd="0" destOrd="3" presId="urn:microsoft.com/office/officeart/2005/8/layout/hList6"/>
    <dgm:cxn modelId="{8ED5CE5A-CEE0-46AC-B252-1B5F1303FAEB}" type="presOf" srcId="{2A8C47C1-3576-4C7C-948D-82F54A029C6F}" destId="{46B04C11-24A8-4DAC-83E6-1802ABF101C0}" srcOrd="0" destOrd="1" presId="urn:microsoft.com/office/officeart/2005/8/layout/hList6"/>
    <dgm:cxn modelId="{25F4017B-2F6E-4722-8CAE-F29443E1FFFD}" srcId="{A3F0B208-58C2-4498-A883-84AEF4B39EA6}" destId="{87905531-64E4-4001-A01A-0A44BC41777D}" srcOrd="3" destOrd="0" parTransId="{355603E2-4880-4033-87FF-778D7E4641C8}" sibTransId="{876F3A81-5DBC-42F9-9969-DE8F87C27951}"/>
    <dgm:cxn modelId="{B9A30F7B-F952-4A16-AA81-FA1BEDCD4AFF}" srcId="{5137AFF3-617D-439D-905C-B671593846BA}" destId="{12EC0877-87BC-4158-A29D-068B827F4006}" srcOrd="1" destOrd="0" parTransId="{F534861A-F790-43EB-A345-7D85CAE7FB1B}" sibTransId="{D8C5E232-D7EB-4856-9310-B537EF5195F6}"/>
    <dgm:cxn modelId="{9C81397C-21AA-40BC-BF1E-D78CAF561606}" type="presOf" srcId="{64DB856A-86DE-4855-8F3E-4F84EE1D3A71}" destId="{2F557D1F-B0C1-4CFE-A64D-0164BFE81635}" srcOrd="0" destOrd="4" presId="urn:microsoft.com/office/officeart/2005/8/layout/hList6"/>
    <dgm:cxn modelId="{3868A38D-DA90-413A-A365-3F9A375AF9C5}" type="presOf" srcId="{87905531-64E4-4001-A01A-0A44BC41777D}" destId="{46B04C11-24A8-4DAC-83E6-1802ABF101C0}" srcOrd="0" destOrd="4" presId="urn:microsoft.com/office/officeart/2005/8/layout/hList6"/>
    <dgm:cxn modelId="{68F9EEB4-D18F-436D-AFF1-51F1B7BF5557}" srcId="{EA9294CC-B50C-40E6-A868-6DF9D1308F0A}" destId="{E9B73FFC-9C8C-4C18-86D7-9577E8B036AE}" srcOrd="0" destOrd="0" parTransId="{974AFBF3-112F-45D8-9134-D2066EC5990A}" sibTransId="{5275ECC2-36F7-451C-A25A-CC8A8D880881}"/>
    <dgm:cxn modelId="{8725FCB5-26BD-4D0B-9918-310129CBEBF5}" type="presOf" srcId="{1F344314-FBCC-41B3-9CCB-F749CF2923D8}" destId="{2F557D1F-B0C1-4CFE-A64D-0164BFE81635}" srcOrd="0" destOrd="5" presId="urn:microsoft.com/office/officeart/2005/8/layout/hList6"/>
    <dgm:cxn modelId="{6CA0A7BB-FC83-430C-A39F-7ED9979B2914}" srcId="{18E23A7B-FC3A-4A61-9FEB-F132A382D684}" destId="{5137AFF3-617D-439D-905C-B671593846BA}" srcOrd="0" destOrd="0" parTransId="{D4CF1556-F79E-47B9-8AE2-16C368BC4BDB}" sibTransId="{326DDC71-4556-4D27-9ED3-4C9A0A51B031}"/>
    <dgm:cxn modelId="{8E44EDC2-BB3C-4072-95C9-B2BDBCAA1903}" type="presOf" srcId="{551EF3D4-4E99-4F1B-B003-162CECF0B410}" destId="{2F557D1F-B0C1-4CFE-A64D-0164BFE81635}" srcOrd="0" destOrd="3" presId="urn:microsoft.com/office/officeart/2005/8/layout/hList6"/>
    <dgm:cxn modelId="{A13B67C8-BFD8-4CCF-BA68-D5C566DEFF8C}" type="presOf" srcId="{A3F0B208-58C2-4498-A883-84AEF4B39EA6}" destId="{46B04C11-24A8-4DAC-83E6-1802ABF101C0}" srcOrd="0" destOrd="0" presId="urn:microsoft.com/office/officeart/2005/8/layout/hList6"/>
    <dgm:cxn modelId="{3DBE0ACE-4355-4A29-93E7-33A485D92044}" type="presOf" srcId="{5B4EE7B0-3BA2-4E8B-9F9F-FFE95F1CCE0D}" destId="{46B04C11-24A8-4DAC-83E6-1802ABF101C0}" srcOrd="0" destOrd="2" presId="urn:microsoft.com/office/officeart/2005/8/layout/hList6"/>
    <dgm:cxn modelId="{081F79D1-75D0-4A5F-812C-A9002FEE8771}" type="presOf" srcId="{0A2FEA80-0727-469D-A249-10DD2FD219A5}" destId="{2F557D1F-B0C1-4CFE-A64D-0164BFE81635}" srcOrd="0" destOrd="2" presId="urn:microsoft.com/office/officeart/2005/8/layout/hList6"/>
    <dgm:cxn modelId="{0601CCD5-63AA-4D17-B10E-E248DD7101D0}" type="presOf" srcId="{5137AFF3-617D-439D-905C-B671593846BA}" destId="{20B02E7B-B501-45E0-910D-9A954BAE4606}" srcOrd="0" destOrd="0" presId="urn:microsoft.com/office/officeart/2005/8/layout/hList6"/>
    <dgm:cxn modelId="{68E824E5-F9EF-4F6D-8A5D-14C225FC7F74}" srcId="{18E23A7B-FC3A-4A61-9FEB-F132A382D684}" destId="{A3F0B208-58C2-4498-A883-84AEF4B39EA6}" srcOrd="2" destOrd="0" parTransId="{AB45FA7B-7B20-48A9-B1DD-A20A8CE635F9}" sibTransId="{A010EE96-6289-4F96-B87F-764EC2E7E93F}"/>
    <dgm:cxn modelId="{6D4C03E8-B67F-49DB-96A2-2B90E0CE4454}" type="presOf" srcId="{2990692C-54D2-49DF-9EBA-8EE27CB13601}" destId="{20B02E7B-B501-45E0-910D-9A954BAE4606}" srcOrd="0" destOrd="4" presId="urn:microsoft.com/office/officeart/2005/8/layout/hList6"/>
    <dgm:cxn modelId="{1BA0ECEB-8A78-4EE7-A6BF-69BC31D2A7B0}" srcId="{A3F0B208-58C2-4498-A883-84AEF4B39EA6}" destId="{2A8C47C1-3576-4C7C-948D-82F54A029C6F}" srcOrd="0" destOrd="0" parTransId="{48275047-B589-4EC4-890C-AAE8A3D22B6E}" sibTransId="{5E3B8377-9603-4585-8610-414FDAD06F81}"/>
    <dgm:cxn modelId="{CBFDDCFE-36E5-4448-B1A2-202BBD52A61A}" type="presOf" srcId="{53247A86-9BAA-4834-B8B3-7905BB609586}" destId="{46B04C11-24A8-4DAC-83E6-1802ABF101C0}" srcOrd="0" destOrd="3" presId="urn:microsoft.com/office/officeart/2005/8/layout/hList6"/>
    <dgm:cxn modelId="{7AFE278E-BDA4-4312-8611-ABFD3039471F}" type="presParOf" srcId="{4F157141-0D06-4A46-97E4-BADF2BC7104D}" destId="{20B02E7B-B501-45E0-910D-9A954BAE4606}" srcOrd="0" destOrd="0" presId="urn:microsoft.com/office/officeart/2005/8/layout/hList6"/>
    <dgm:cxn modelId="{CD179DDF-C212-4E0A-BEE9-BDCD0A51B3B8}" type="presParOf" srcId="{4F157141-0D06-4A46-97E4-BADF2BC7104D}" destId="{22459AC0-19DC-4501-9082-18CB7C4DEE87}" srcOrd="1" destOrd="0" presId="urn:microsoft.com/office/officeart/2005/8/layout/hList6"/>
    <dgm:cxn modelId="{9012BA78-0BF6-4F04-94E5-F9E7B7E86739}" type="presParOf" srcId="{4F157141-0D06-4A46-97E4-BADF2BC7104D}" destId="{2F557D1F-B0C1-4CFE-A64D-0164BFE81635}" srcOrd="2" destOrd="0" presId="urn:microsoft.com/office/officeart/2005/8/layout/hList6"/>
    <dgm:cxn modelId="{AD8FB699-0F48-4C2B-980F-47451EF31C9C}" type="presParOf" srcId="{4F157141-0D06-4A46-97E4-BADF2BC7104D}" destId="{EDD85877-91F1-439A-AC7E-879DCD6AC93C}" srcOrd="3" destOrd="0" presId="urn:microsoft.com/office/officeart/2005/8/layout/hList6"/>
    <dgm:cxn modelId="{AFCE30A7-B669-4DB1-86FB-5A99D4A2516E}" type="presParOf" srcId="{4F157141-0D06-4A46-97E4-BADF2BC7104D}" destId="{46B04C11-24A8-4DAC-83E6-1802ABF101C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081E5A-2120-48F5-9B3D-07CFB882B73C}" type="doc">
      <dgm:prSet loTypeId="urn:microsoft.com/office/officeart/2009/3/layout/CircleRelationship" loCatId="relationship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2870CACE-69E2-4A80-8AFC-B25E77A5C7A0}">
      <dgm:prSet phldrT="[Texto]" custT="1"/>
      <dgm:spPr/>
      <dgm:t>
        <a:bodyPr/>
        <a:lstStyle/>
        <a:p>
          <a:r>
            <a:rPr lang="es-ES" sz="3200" dirty="0"/>
            <a:t>Promoción de la AFD </a:t>
          </a:r>
        </a:p>
      </dgm:t>
    </dgm:pt>
    <dgm:pt modelId="{9A32F170-09E6-4021-8EEB-C27D0BF9C513}" type="parTrans" cxnId="{9BA2D032-1C61-422B-BEA7-BD63D60DBD9B}">
      <dgm:prSet/>
      <dgm:spPr/>
      <dgm:t>
        <a:bodyPr/>
        <a:lstStyle/>
        <a:p>
          <a:endParaRPr lang="es-ES"/>
        </a:p>
      </dgm:t>
    </dgm:pt>
    <dgm:pt modelId="{6F61D0CF-8E85-4A2F-ACC8-A295B02B1F6A}" type="sibTrans" cxnId="{9BA2D032-1C61-422B-BEA7-BD63D60DBD9B}">
      <dgm:prSet/>
      <dgm:spPr/>
      <dgm:t>
        <a:bodyPr/>
        <a:lstStyle/>
        <a:p>
          <a:endParaRPr lang="es-ES"/>
        </a:p>
      </dgm:t>
    </dgm:pt>
    <dgm:pt modelId="{52018F7E-5C13-4ACF-A0C1-78C4ADAFA14A}">
      <dgm:prSet phldrT="[Texto]" custT="1"/>
      <dgm:spPr/>
      <dgm:t>
        <a:bodyPr/>
        <a:lstStyle/>
        <a:p>
          <a:r>
            <a:rPr lang="es-ES" sz="1400" b="1" dirty="0"/>
            <a:t>Inversión Eficiente</a:t>
          </a:r>
        </a:p>
        <a:p>
          <a:r>
            <a:rPr lang="es-ES" sz="1400" dirty="0"/>
            <a:t>Aprovechamiento </a:t>
          </a:r>
        </a:p>
        <a:p>
          <a:r>
            <a:rPr lang="es-ES" sz="1400" dirty="0"/>
            <a:t>Recursos Existentes</a:t>
          </a:r>
        </a:p>
        <a:p>
          <a:r>
            <a:rPr lang="es-ES" sz="1400" dirty="0"/>
            <a:t>Transversalidad-</a:t>
          </a:r>
          <a:r>
            <a:rPr lang="es-ES" sz="1400" dirty="0" err="1"/>
            <a:t>Interdepartam</a:t>
          </a:r>
          <a:r>
            <a:rPr lang="es-ES" sz="1400" dirty="0"/>
            <a:t>.</a:t>
          </a:r>
        </a:p>
      </dgm:t>
    </dgm:pt>
    <dgm:pt modelId="{0713AE96-C1E4-4F8D-9380-A8182C4D125E}" type="parTrans" cxnId="{1BD78C11-F839-4B10-BF8E-5C9E63F2CE98}">
      <dgm:prSet/>
      <dgm:spPr/>
      <dgm:t>
        <a:bodyPr/>
        <a:lstStyle/>
        <a:p>
          <a:endParaRPr lang="es-ES"/>
        </a:p>
      </dgm:t>
    </dgm:pt>
    <dgm:pt modelId="{7F2A6D66-EEF0-49B2-83F8-7D69080A388D}" type="sibTrans" cxnId="{1BD78C11-F839-4B10-BF8E-5C9E63F2CE98}">
      <dgm:prSet/>
      <dgm:spPr/>
      <dgm:t>
        <a:bodyPr/>
        <a:lstStyle/>
        <a:p>
          <a:endParaRPr lang="es-ES"/>
        </a:p>
      </dgm:t>
    </dgm:pt>
    <dgm:pt modelId="{24ABC170-F7B2-4AD0-976B-028A004AD598}">
      <dgm:prSet phldrT="[Texto]" custT="1"/>
      <dgm:spPr/>
      <dgm:t>
        <a:bodyPr/>
        <a:lstStyle/>
        <a:p>
          <a:r>
            <a:rPr lang="es-ES" sz="1400" b="1" dirty="0"/>
            <a:t>Accesible.</a:t>
          </a:r>
        </a:p>
        <a:p>
          <a:r>
            <a:rPr lang="es-ES" sz="1600" b="1" dirty="0"/>
            <a:t>Auto gestionada.</a:t>
          </a:r>
        </a:p>
      </dgm:t>
    </dgm:pt>
    <dgm:pt modelId="{3420491E-BEC3-4037-84C8-C1729B9D28ED}" type="parTrans" cxnId="{DFE64CC3-BE0D-4F0A-A366-2EE019E8BDA4}">
      <dgm:prSet/>
      <dgm:spPr/>
      <dgm:t>
        <a:bodyPr/>
        <a:lstStyle/>
        <a:p>
          <a:endParaRPr lang="es-ES"/>
        </a:p>
      </dgm:t>
    </dgm:pt>
    <dgm:pt modelId="{08FEF525-0CEC-43E5-A7BF-9062E54418FC}" type="sibTrans" cxnId="{DFE64CC3-BE0D-4F0A-A366-2EE019E8BDA4}">
      <dgm:prSet/>
      <dgm:spPr/>
      <dgm:t>
        <a:bodyPr/>
        <a:lstStyle/>
        <a:p>
          <a:endParaRPr lang="es-ES"/>
        </a:p>
      </dgm:t>
    </dgm:pt>
    <dgm:pt modelId="{728468C5-E525-4766-8E94-B2596ACAC891}">
      <dgm:prSet custT="1"/>
      <dgm:spPr/>
      <dgm:t>
        <a:bodyPr/>
        <a:lstStyle/>
        <a:p>
          <a:r>
            <a:rPr lang="es-ES" sz="1600" b="1" dirty="0"/>
            <a:t>Cambio conducta</a:t>
          </a:r>
        </a:p>
      </dgm:t>
    </dgm:pt>
    <dgm:pt modelId="{C4D79507-F8F1-43E1-A1FA-74234B8174A6}" type="parTrans" cxnId="{51B4027A-4F36-44ED-9C91-686CA6FACAAD}">
      <dgm:prSet/>
      <dgm:spPr/>
      <dgm:t>
        <a:bodyPr/>
        <a:lstStyle/>
        <a:p>
          <a:endParaRPr lang="es-ES"/>
        </a:p>
      </dgm:t>
    </dgm:pt>
    <dgm:pt modelId="{1B33C02F-2992-4FC2-9876-2FC11A85C1FF}" type="sibTrans" cxnId="{51B4027A-4F36-44ED-9C91-686CA6FACAAD}">
      <dgm:prSet/>
      <dgm:spPr/>
      <dgm:t>
        <a:bodyPr/>
        <a:lstStyle/>
        <a:p>
          <a:endParaRPr lang="es-ES"/>
        </a:p>
      </dgm:t>
    </dgm:pt>
    <dgm:pt modelId="{F9CF795B-42E0-4A80-AA7A-939B58939430}">
      <dgm:prSet custT="1"/>
      <dgm:spPr/>
      <dgm:t>
        <a:bodyPr/>
        <a:lstStyle/>
        <a:p>
          <a:r>
            <a:rPr lang="es-ES" sz="1400" b="1" dirty="0"/>
            <a:t>Todos los grupos de Edad</a:t>
          </a:r>
        </a:p>
      </dgm:t>
    </dgm:pt>
    <dgm:pt modelId="{83F8352F-B9A3-4661-8D90-A9504E58FE5B}" type="parTrans" cxnId="{70D95271-7630-4EAE-978D-27B523DA1EF3}">
      <dgm:prSet/>
      <dgm:spPr/>
      <dgm:t>
        <a:bodyPr/>
        <a:lstStyle/>
        <a:p>
          <a:endParaRPr lang="es-ES"/>
        </a:p>
      </dgm:t>
    </dgm:pt>
    <dgm:pt modelId="{CE9ACFE3-CBF9-4CB8-AE33-CE2B706B07F2}" type="sibTrans" cxnId="{70D95271-7630-4EAE-978D-27B523DA1EF3}">
      <dgm:prSet/>
      <dgm:spPr/>
      <dgm:t>
        <a:bodyPr/>
        <a:lstStyle/>
        <a:p>
          <a:endParaRPr lang="es-ES"/>
        </a:p>
      </dgm:t>
    </dgm:pt>
    <dgm:pt modelId="{BE804C21-54EB-4D03-BD7E-95ED43623C3C}">
      <dgm:prSet custT="1"/>
      <dgm:spPr/>
      <dgm:t>
        <a:bodyPr/>
        <a:lstStyle/>
        <a:p>
          <a:r>
            <a:rPr lang="es-ES" sz="1400" b="1" dirty="0"/>
            <a:t>Concienciación</a:t>
          </a:r>
          <a:r>
            <a:rPr lang="es-ES" sz="1400" dirty="0"/>
            <a:t>.</a:t>
          </a:r>
        </a:p>
        <a:p>
          <a:r>
            <a:rPr lang="es-ES" sz="1400" dirty="0"/>
            <a:t>Todos los sectores de la sociedad</a:t>
          </a:r>
        </a:p>
      </dgm:t>
    </dgm:pt>
    <dgm:pt modelId="{961A9453-2000-44D7-A303-09002999FD5D}" type="parTrans" cxnId="{43152FD8-3B96-4011-B87C-C94D50A82568}">
      <dgm:prSet/>
      <dgm:spPr/>
      <dgm:t>
        <a:bodyPr/>
        <a:lstStyle/>
        <a:p>
          <a:endParaRPr lang="es-ES"/>
        </a:p>
      </dgm:t>
    </dgm:pt>
    <dgm:pt modelId="{9189180C-A780-42C4-97AB-6E4FDCC18AE8}" type="sibTrans" cxnId="{43152FD8-3B96-4011-B87C-C94D50A82568}">
      <dgm:prSet/>
      <dgm:spPr/>
      <dgm:t>
        <a:bodyPr/>
        <a:lstStyle/>
        <a:p>
          <a:endParaRPr lang="es-ES"/>
        </a:p>
      </dgm:t>
    </dgm:pt>
    <dgm:pt modelId="{E2900E93-60F9-40D8-8039-800696C45CC1}" type="pres">
      <dgm:prSet presAssocID="{81081E5A-2120-48F5-9B3D-07CFB882B73C}" presName="Name0" presStyleCnt="0">
        <dgm:presLayoutVars>
          <dgm:chMax val="1"/>
          <dgm:chPref val="1"/>
        </dgm:presLayoutVars>
      </dgm:prSet>
      <dgm:spPr/>
    </dgm:pt>
    <dgm:pt modelId="{857F3DFE-B872-4CC6-9745-45D35B6B8C78}" type="pres">
      <dgm:prSet presAssocID="{2870CACE-69E2-4A80-8AFC-B25E77A5C7A0}" presName="Parent" presStyleLbl="node0" presStyleIdx="0" presStyleCnt="1">
        <dgm:presLayoutVars>
          <dgm:chMax val="5"/>
          <dgm:chPref val="5"/>
        </dgm:presLayoutVars>
      </dgm:prSet>
      <dgm:spPr/>
    </dgm:pt>
    <dgm:pt modelId="{FC755C64-6A22-477E-8257-FD7E608F7D15}" type="pres">
      <dgm:prSet presAssocID="{2870CACE-69E2-4A80-8AFC-B25E77A5C7A0}" presName="Accent2" presStyleLbl="node1" presStyleIdx="0" presStyleCnt="19"/>
      <dgm:spPr/>
    </dgm:pt>
    <dgm:pt modelId="{8835208C-B528-4681-8AA6-DF95AED87533}" type="pres">
      <dgm:prSet presAssocID="{2870CACE-69E2-4A80-8AFC-B25E77A5C7A0}" presName="Accent3" presStyleLbl="node1" presStyleIdx="1" presStyleCnt="19"/>
      <dgm:spPr/>
    </dgm:pt>
    <dgm:pt modelId="{03FEB494-DE15-4CA8-AC0E-5E7823A331D9}" type="pres">
      <dgm:prSet presAssocID="{2870CACE-69E2-4A80-8AFC-B25E77A5C7A0}" presName="Accent4" presStyleLbl="node1" presStyleIdx="2" presStyleCnt="19"/>
      <dgm:spPr/>
    </dgm:pt>
    <dgm:pt modelId="{0B9246F4-4BDD-44FF-B5E5-0698165BD5EE}" type="pres">
      <dgm:prSet presAssocID="{2870CACE-69E2-4A80-8AFC-B25E77A5C7A0}" presName="Accent5" presStyleLbl="node1" presStyleIdx="3" presStyleCnt="19"/>
      <dgm:spPr/>
    </dgm:pt>
    <dgm:pt modelId="{ADBD1AC5-CA3B-4FBA-B289-9E3FCDAF0CC6}" type="pres">
      <dgm:prSet presAssocID="{2870CACE-69E2-4A80-8AFC-B25E77A5C7A0}" presName="Accent6" presStyleLbl="node1" presStyleIdx="4" presStyleCnt="19"/>
      <dgm:spPr/>
    </dgm:pt>
    <dgm:pt modelId="{04C926D2-D703-47A8-9D67-B177E7916EA5}" type="pres">
      <dgm:prSet presAssocID="{52018F7E-5C13-4ACF-A0C1-78C4ADAFA14A}" presName="Child1" presStyleLbl="node1" presStyleIdx="5" presStyleCnt="19" custScaleX="164820" custScaleY="149398" custLinFactNeighborX="-15786" custLinFactNeighborY="1614">
        <dgm:presLayoutVars>
          <dgm:chMax val="0"/>
          <dgm:chPref val="0"/>
        </dgm:presLayoutVars>
      </dgm:prSet>
      <dgm:spPr/>
    </dgm:pt>
    <dgm:pt modelId="{2CE6C0D3-8286-4877-96AB-BF1228AEC5C5}" type="pres">
      <dgm:prSet presAssocID="{52018F7E-5C13-4ACF-A0C1-78C4ADAFA14A}" presName="Accent7" presStyleCnt="0"/>
      <dgm:spPr/>
    </dgm:pt>
    <dgm:pt modelId="{D365C72D-356E-4E37-8EC6-64E6CEF3B667}" type="pres">
      <dgm:prSet presAssocID="{52018F7E-5C13-4ACF-A0C1-78C4ADAFA14A}" presName="AccentHold1" presStyleLbl="node1" presStyleIdx="6" presStyleCnt="19"/>
      <dgm:spPr/>
    </dgm:pt>
    <dgm:pt modelId="{CD131ABC-0CB8-467E-A144-6287743A0062}" type="pres">
      <dgm:prSet presAssocID="{52018F7E-5C13-4ACF-A0C1-78C4ADAFA14A}" presName="Accent8" presStyleCnt="0"/>
      <dgm:spPr/>
    </dgm:pt>
    <dgm:pt modelId="{E5D231B8-5521-4333-BB9F-72C1F69D65A8}" type="pres">
      <dgm:prSet presAssocID="{52018F7E-5C13-4ACF-A0C1-78C4ADAFA14A}" presName="AccentHold2" presStyleLbl="node1" presStyleIdx="7" presStyleCnt="19"/>
      <dgm:spPr/>
    </dgm:pt>
    <dgm:pt modelId="{BB45623A-591A-4EA3-B16D-9BB0D895930F}" type="pres">
      <dgm:prSet presAssocID="{24ABC170-F7B2-4AD0-976B-028A004AD598}" presName="Child2" presStyleLbl="node1" presStyleIdx="8" presStyleCnt="19" custScaleX="128928" custScaleY="113951">
        <dgm:presLayoutVars>
          <dgm:chMax val="0"/>
          <dgm:chPref val="0"/>
        </dgm:presLayoutVars>
      </dgm:prSet>
      <dgm:spPr/>
    </dgm:pt>
    <dgm:pt modelId="{693F74AA-642B-4A66-8CA0-309A07926EF8}" type="pres">
      <dgm:prSet presAssocID="{24ABC170-F7B2-4AD0-976B-028A004AD598}" presName="Accent9" presStyleCnt="0"/>
      <dgm:spPr/>
    </dgm:pt>
    <dgm:pt modelId="{39AF0535-9C5B-4AD2-8136-D798BD892B3E}" type="pres">
      <dgm:prSet presAssocID="{24ABC170-F7B2-4AD0-976B-028A004AD598}" presName="AccentHold1" presStyleLbl="node1" presStyleIdx="9" presStyleCnt="19"/>
      <dgm:spPr/>
    </dgm:pt>
    <dgm:pt modelId="{B0FBE30E-878E-49FE-A9E6-004ECBF110E7}" type="pres">
      <dgm:prSet presAssocID="{24ABC170-F7B2-4AD0-976B-028A004AD598}" presName="Accent10" presStyleCnt="0"/>
      <dgm:spPr/>
    </dgm:pt>
    <dgm:pt modelId="{43AB8E34-4D14-4B33-BC64-54673B65FB2B}" type="pres">
      <dgm:prSet presAssocID="{24ABC170-F7B2-4AD0-976B-028A004AD598}" presName="AccentHold2" presStyleLbl="node1" presStyleIdx="10" presStyleCnt="19"/>
      <dgm:spPr/>
    </dgm:pt>
    <dgm:pt modelId="{E0F050A2-08E3-46F5-BD6B-23EF35E6CC43}" type="pres">
      <dgm:prSet presAssocID="{24ABC170-F7B2-4AD0-976B-028A004AD598}" presName="Accent11" presStyleCnt="0"/>
      <dgm:spPr/>
    </dgm:pt>
    <dgm:pt modelId="{0597F25A-DC12-4264-9FEB-5357CDCD9B55}" type="pres">
      <dgm:prSet presAssocID="{24ABC170-F7B2-4AD0-976B-028A004AD598}" presName="AccentHold3" presStyleLbl="node1" presStyleIdx="11" presStyleCnt="19"/>
      <dgm:spPr/>
    </dgm:pt>
    <dgm:pt modelId="{22ADB162-4CA5-45CA-A769-C2BA98301E28}" type="pres">
      <dgm:prSet presAssocID="{F9CF795B-42E0-4A80-AA7A-939B58939430}" presName="Child3" presStyleLbl="node1" presStyleIdx="12" presStyleCnt="19" custLinFactX="-30246" custLinFactNeighborX="-100000" custLinFactNeighborY="-11396">
        <dgm:presLayoutVars>
          <dgm:chMax val="0"/>
          <dgm:chPref val="0"/>
        </dgm:presLayoutVars>
      </dgm:prSet>
      <dgm:spPr/>
    </dgm:pt>
    <dgm:pt modelId="{2127B733-2756-4BDD-B460-62F249D4FD8E}" type="pres">
      <dgm:prSet presAssocID="{F9CF795B-42E0-4A80-AA7A-939B58939430}" presName="Accent12" presStyleCnt="0"/>
      <dgm:spPr/>
    </dgm:pt>
    <dgm:pt modelId="{7DC38674-859D-4FD4-AD8D-BDF6B1BB9E37}" type="pres">
      <dgm:prSet presAssocID="{F9CF795B-42E0-4A80-AA7A-939B58939430}" presName="AccentHold1" presStyleLbl="node1" presStyleIdx="13" presStyleCnt="19"/>
      <dgm:spPr/>
    </dgm:pt>
    <dgm:pt modelId="{44CC58BD-44A5-4F69-8C60-EBB8F27E33B3}" type="pres">
      <dgm:prSet presAssocID="{BE804C21-54EB-4D03-BD7E-95ED43623C3C}" presName="Child4" presStyleLbl="node1" presStyleIdx="14" presStyleCnt="19" custScaleX="151206" custScaleY="135327" custLinFactNeighborX="-16626" custLinFactNeighborY="-1478">
        <dgm:presLayoutVars>
          <dgm:chMax val="0"/>
          <dgm:chPref val="0"/>
        </dgm:presLayoutVars>
      </dgm:prSet>
      <dgm:spPr/>
    </dgm:pt>
    <dgm:pt modelId="{32819D80-15F1-4901-AD0D-D7C8A7569873}" type="pres">
      <dgm:prSet presAssocID="{BE804C21-54EB-4D03-BD7E-95ED43623C3C}" presName="Accent13" presStyleCnt="0"/>
      <dgm:spPr/>
    </dgm:pt>
    <dgm:pt modelId="{36260EE0-3546-43A9-9D22-64D73DAC0666}" type="pres">
      <dgm:prSet presAssocID="{BE804C21-54EB-4D03-BD7E-95ED43623C3C}" presName="AccentHold1" presStyleLbl="node1" presStyleIdx="15" presStyleCnt="19"/>
      <dgm:spPr/>
    </dgm:pt>
    <dgm:pt modelId="{E29FD850-2481-4C0C-B411-AD5DBE151F20}" type="pres">
      <dgm:prSet presAssocID="{728468C5-E525-4766-8E94-B2596ACAC891}" presName="Child5" presStyleLbl="node1" presStyleIdx="16" presStyleCnt="19" custScaleX="121352" custScaleY="113971">
        <dgm:presLayoutVars>
          <dgm:chMax val="0"/>
          <dgm:chPref val="0"/>
        </dgm:presLayoutVars>
      </dgm:prSet>
      <dgm:spPr/>
    </dgm:pt>
    <dgm:pt modelId="{512311C9-F0F1-4C08-8B45-995CE9463CB4}" type="pres">
      <dgm:prSet presAssocID="{728468C5-E525-4766-8E94-B2596ACAC891}" presName="Accent15" presStyleCnt="0"/>
      <dgm:spPr/>
    </dgm:pt>
    <dgm:pt modelId="{3536B60E-9C9B-4C55-9DD3-72701CC01B41}" type="pres">
      <dgm:prSet presAssocID="{728468C5-E525-4766-8E94-B2596ACAC891}" presName="AccentHold2" presStyleLbl="node1" presStyleIdx="17" presStyleCnt="19"/>
      <dgm:spPr/>
    </dgm:pt>
    <dgm:pt modelId="{B228F04D-270F-4A21-B467-CE247D879DB3}" type="pres">
      <dgm:prSet presAssocID="{728468C5-E525-4766-8E94-B2596ACAC891}" presName="Accent16" presStyleCnt="0"/>
      <dgm:spPr/>
    </dgm:pt>
    <dgm:pt modelId="{40750874-0852-4983-A67D-18713F2AE881}" type="pres">
      <dgm:prSet presAssocID="{728468C5-E525-4766-8E94-B2596ACAC891}" presName="AccentHold3" presStyleLbl="node1" presStyleIdx="18" presStyleCnt="19"/>
      <dgm:spPr/>
    </dgm:pt>
  </dgm:ptLst>
  <dgm:cxnLst>
    <dgm:cxn modelId="{1D19E804-1419-48D2-BCFA-F0934966961F}" type="presOf" srcId="{81081E5A-2120-48F5-9B3D-07CFB882B73C}" destId="{E2900E93-60F9-40D8-8039-800696C45CC1}" srcOrd="0" destOrd="0" presId="urn:microsoft.com/office/officeart/2009/3/layout/CircleRelationship"/>
    <dgm:cxn modelId="{A6F46C06-4827-48F9-ADE9-36C3C5838F86}" type="presOf" srcId="{2870CACE-69E2-4A80-8AFC-B25E77A5C7A0}" destId="{857F3DFE-B872-4CC6-9745-45D35B6B8C78}" srcOrd="0" destOrd="0" presId="urn:microsoft.com/office/officeart/2009/3/layout/CircleRelationship"/>
    <dgm:cxn modelId="{1BD78C11-F839-4B10-BF8E-5C9E63F2CE98}" srcId="{2870CACE-69E2-4A80-8AFC-B25E77A5C7A0}" destId="{52018F7E-5C13-4ACF-A0C1-78C4ADAFA14A}" srcOrd="0" destOrd="0" parTransId="{0713AE96-C1E4-4F8D-9380-A8182C4D125E}" sibTransId="{7F2A6D66-EEF0-49B2-83F8-7D69080A388D}"/>
    <dgm:cxn modelId="{9BA2D032-1C61-422B-BEA7-BD63D60DBD9B}" srcId="{81081E5A-2120-48F5-9B3D-07CFB882B73C}" destId="{2870CACE-69E2-4A80-8AFC-B25E77A5C7A0}" srcOrd="0" destOrd="0" parTransId="{9A32F170-09E6-4021-8EEB-C27D0BF9C513}" sibTransId="{6F61D0CF-8E85-4A2F-ACC8-A295B02B1F6A}"/>
    <dgm:cxn modelId="{F6649536-2689-47C7-BA2D-55E9C1ADCFC7}" type="presOf" srcId="{24ABC170-F7B2-4AD0-976B-028A004AD598}" destId="{BB45623A-591A-4EA3-B16D-9BB0D895930F}" srcOrd="0" destOrd="0" presId="urn:microsoft.com/office/officeart/2009/3/layout/CircleRelationship"/>
    <dgm:cxn modelId="{70D95271-7630-4EAE-978D-27B523DA1EF3}" srcId="{2870CACE-69E2-4A80-8AFC-B25E77A5C7A0}" destId="{F9CF795B-42E0-4A80-AA7A-939B58939430}" srcOrd="2" destOrd="0" parTransId="{83F8352F-B9A3-4661-8D90-A9504E58FE5B}" sibTransId="{CE9ACFE3-CBF9-4CB8-AE33-CE2B706B07F2}"/>
    <dgm:cxn modelId="{51B4027A-4F36-44ED-9C91-686CA6FACAAD}" srcId="{2870CACE-69E2-4A80-8AFC-B25E77A5C7A0}" destId="{728468C5-E525-4766-8E94-B2596ACAC891}" srcOrd="4" destOrd="0" parTransId="{C4D79507-F8F1-43E1-A1FA-74234B8174A6}" sibTransId="{1B33C02F-2992-4FC2-9876-2FC11A85C1FF}"/>
    <dgm:cxn modelId="{5497C799-A7F0-437A-83E9-66A3AECED21C}" type="presOf" srcId="{BE804C21-54EB-4D03-BD7E-95ED43623C3C}" destId="{44CC58BD-44A5-4F69-8C60-EBB8F27E33B3}" srcOrd="0" destOrd="0" presId="urn:microsoft.com/office/officeart/2009/3/layout/CircleRelationship"/>
    <dgm:cxn modelId="{F15965A9-683C-41BB-96C8-5D32BD1F0AB9}" type="presOf" srcId="{728468C5-E525-4766-8E94-B2596ACAC891}" destId="{E29FD850-2481-4C0C-B411-AD5DBE151F20}" srcOrd="0" destOrd="0" presId="urn:microsoft.com/office/officeart/2009/3/layout/CircleRelationship"/>
    <dgm:cxn modelId="{DFE64CC3-BE0D-4F0A-A366-2EE019E8BDA4}" srcId="{2870CACE-69E2-4A80-8AFC-B25E77A5C7A0}" destId="{24ABC170-F7B2-4AD0-976B-028A004AD598}" srcOrd="1" destOrd="0" parTransId="{3420491E-BEC3-4037-84C8-C1729B9D28ED}" sibTransId="{08FEF525-0CEC-43E5-A7BF-9062E54418FC}"/>
    <dgm:cxn modelId="{FEA207CF-B53F-4B0E-BE80-4B228570EC5A}" type="presOf" srcId="{52018F7E-5C13-4ACF-A0C1-78C4ADAFA14A}" destId="{04C926D2-D703-47A8-9D67-B177E7916EA5}" srcOrd="0" destOrd="0" presId="urn:microsoft.com/office/officeart/2009/3/layout/CircleRelationship"/>
    <dgm:cxn modelId="{43152FD8-3B96-4011-B87C-C94D50A82568}" srcId="{2870CACE-69E2-4A80-8AFC-B25E77A5C7A0}" destId="{BE804C21-54EB-4D03-BD7E-95ED43623C3C}" srcOrd="3" destOrd="0" parTransId="{961A9453-2000-44D7-A303-09002999FD5D}" sibTransId="{9189180C-A780-42C4-97AB-6E4FDCC18AE8}"/>
    <dgm:cxn modelId="{EC86CEEA-19CC-44AF-80BF-2D5F6D289766}" type="presOf" srcId="{F9CF795B-42E0-4A80-AA7A-939B58939430}" destId="{22ADB162-4CA5-45CA-A769-C2BA98301E28}" srcOrd="0" destOrd="0" presId="urn:microsoft.com/office/officeart/2009/3/layout/CircleRelationship"/>
    <dgm:cxn modelId="{CD887AE5-9D65-4356-BC72-1554521DFC16}" type="presParOf" srcId="{E2900E93-60F9-40D8-8039-800696C45CC1}" destId="{857F3DFE-B872-4CC6-9745-45D35B6B8C78}" srcOrd="0" destOrd="0" presId="urn:microsoft.com/office/officeart/2009/3/layout/CircleRelationship"/>
    <dgm:cxn modelId="{90A28FB3-1ADC-4C7C-9857-307D59333096}" type="presParOf" srcId="{E2900E93-60F9-40D8-8039-800696C45CC1}" destId="{FC755C64-6A22-477E-8257-FD7E608F7D15}" srcOrd="1" destOrd="0" presId="urn:microsoft.com/office/officeart/2009/3/layout/CircleRelationship"/>
    <dgm:cxn modelId="{EEDDE269-32E5-4E51-AD3A-07996E5B07D2}" type="presParOf" srcId="{E2900E93-60F9-40D8-8039-800696C45CC1}" destId="{8835208C-B528-4681-8AA6-DF95AED87533}" srcOrd="2" destOrd="0" presId="urn:microsoft.com/office/officeart/2009/3/layout/CircleRelationship"/>
    <dgm:cxn modelId="{0332B79E-6468-44FC-A41F-542F6D414274}" type="presParOf" srcId="{E2900E93-60F9-40D8-8039-800696C45CC1}" destId="{03FEB494-DE15-4CA8-AC0E-5E7823A331D9}" srcOrd="3" destOrd="0" presId="urn:microsoft.com/office/officeart/2009/3/layout/CircleRelationship"/>
    <dgm:cxn modelId="{4559FAC6-B42F-4F85-9E4E-545FFD57079F}" type="presParOf" srcId="{E2900E93-60F9-40D8-8039-800696C45CC1}" destId="{0B9246F4-4BDD-44FF-B5E5-0698165BD5EE}" srcOrd="4" destOrd="0" presId="urn:microsoft.com/office/officeart/2009/3/layout/CircleRelationship"/>
    <dgm:cxn modelId="{AC0A0CB6-5637-4FA6-A06B-11B938448B4B}" type="presParOf" srcId="{E2900E93-60F9-40D8-8039-800696C45CC1}" destId="{ADBD1AC5-CA3B-4FBA-B289-9E3FCDAF0CC6}" srcOrd="5" destOrd="0" presId="urn:microsoft.com/office/officeart/2009/3/layout/CircleRelationship"/>
    <dgm:cxn modelId="{7CEA0A88-EC23-4065-A7AF-17F09BA02F63}" type="presParOf" srcId="{E2900E93-60F9-40D8-8039-800696C45CC1}" destId="{04C926D2-D703-47A8-9D67-B177E7916EA5}" srcOrd="6" destOrd="0" presId="urn:microsoft.com/office/officeart/2009/3/layout/CircleRelationship"/>
    <dgm:cxn modelId="{AEF47982-5890-41AB-8601-7F797262B3CE}" type="presParOf" srcId="{E2900E93-60F9-40D8-8039-800696C45CC1}" destId="{2CE6C0D3-8286-4877-96AB-BF1228AEC5C5}" srcOrd="7" destOrd="0" presId="urn:microsoft.com/office/officeart/2009/3/layout/CircleRelationship"/>
    <dgm:cxn modelId="{14155A82-DA35-4439-834D-E5AF7B9A9E9C}" type="presParOf" srcId="{2CE6C0D3-8286-4877-96AB-BF1228AEC5C5}" destId="{D365C72D-356E-4E37-8EC6-64E6CEF3B667}" srcOrd="0" destOrd="0" presId="urn:microsoft.com/office/officeart/2009/3/layout/CircleRelationship"/>
    <dgm:cxn modelId="{6259FA02-FAE2-4B30-91EC-8F552D5A3E86}" type="presParOf" srcId="{E2900E93-60F9-40D8-8039-800696C45CC1}" destId="{CD131ABC-0CB8-467E-A144-6287743A0062}" srcOrd="8" destOrd="0" presId="urn:microsoft.com/office/officeart/2009/3/layout/CircleRelationship"/>
    <dgm:cxn modelId="{FA4CB974-10E8-4C80-A424-59C97199F4B6}" type="presParOf" srcId="{CD131ABC-0CB8-467E-A144-6287743A0062}" destId="{E5D231B8-5521-4333-BB9F-72C1F69D65A8}" srcOrd="0" destOrd="0" presId="urn:microsoft.com/office/officeart/2009/3/layout/CircleRelationship"/>
    <dgm:cxn modelId="{D2A0B2DD-26D5-43B2-985D-8B3569B07B8B}" type="presParOf" srcId="{E2900E93-60F9-40D8-8039-800696C45CC1}" destId="{BB45623A-591A-4EA3-B16D-9BB0D895930F}" srcOrd="9" destOrd="0" presId="urn:microsoft.com/office/officeart/2009/3/layout/CircleRelationship"/>
    <dgm:cxn modelId="{C22560DC-8480-4DF1-AA1B-716848230A5D}" type="presParOf" srcId="{E2900E93-60F9-40D8-8039-800696C45CC1}" destId="{693F74AA-642B-4A66-8CA0-309A07926EF8}" srcOrd="10" destOrd="0" presId="urn:microsoft.com/office/officeart/2009/3/layout/CircleRelationship"/>
    <dgm:cxn modelId="{D94C1122-3879-40B9-A0EC-C4E0DF6B392E}" type="presParOf" srcId="{693F74AA-642B-4A66-8CA0-309A07926EF8}" destId="{39AF0535-9C5B-4AD2-8136-D798BD892B3E}" srcOrd="0" destOrd="0" presId="urn:microsoft.com/office/officeart/2009/3/layout/CircleRelationship"/>
    <dgm:cxn modelId="{EA7B8411-E91F-48A2-B26A-9D3847B66C1B}" type="presParOf" srcId="{E2900E93-60F9-40D8-8039-800696C45CC1}" destId="{B0FBE30E-878E-49FE-A9E6-004ECBF110E7}" srcOrd="11" destOrd="0" presId="urn:microsoft.com/office/officeart/2009/3/layout/CircleRelationship"/>
    <dgm:cxn modelId="{98ED962D-7701-41A8-80FB-E1E3E9685BD2}" type="presParOf" srcId="{B0FBE30E-878E-49FE-A9E6-004ECBF110E7}" destId="{43AB8E34-4D14-4B33-BC64-54673B65FB2B}" srcOrd="0" destOrd="0" presId="urn:microsoft.com/office/officeart/2009/3/layout/CircleRelationship"/>
    <dgm:cxn modelId="{46878EE0-B1DF-42F4-BC4C-14F3CF8691DC}" type="presParOf" srcId="{E2900E93-60F9-40D8-8039-800696C45CC1}" destId="{E0F050A2-08E3-46F5-BD6B-23EF35E6CC43}" srcOrd="12" destOrd="0" presId="urn:microsoft.com/office/officeart/2009/3/layout/CircleRelationship"/>
    <dgm:cxn modelId="{F53E5F2B-FFE0-4733-8C90-AE062E2B1353}" type="presParOf" srcId="{E0F050A2-08E3-46F5-BD6B-23EF35E6CC43}" destId="{0597F25A-DC12-4264-9FEB-5357CDCD9B55}" srcOrd="0" destOrd="0" presId="urn:microsoft.com/office/officeart/2009/3/layout/CircleRelationship"/>
    <dgm:cxn modelId="{71F9F20B-72BA-429E-BC1F-37E362ED1B4D}" type="presParOf" srcId="{E2900E93-60F9-40D8-8039-800696C45CC1}" destId="{22ADB162-4CA5-45CA-A769-C2BA98301E28}" srcOrd="13" destOrd="0" presId="urn:microsoft.com/office/officeart/2009/3/layout/CircleRelationship"/>
    <dgm:cxn modelId="{D7824AAA-D0BD-4C1E-80DB-1EB8C7BB449B}" type="presParOf" srcId="{E2900E93-60F9-40D8-8039-800696C45CC1}" destId="{2127B733-2756-4BDD-B460-62F249D4FD8E}" srcOrd="14" destOrd="0" presId="urn:microsoft.com/office/officeart/2009/3/layout/CircleRelationship"/>
    <dgm:cxn modelId="{84A6C958-A58B-477A-983B-0D7A690646E4}" type="presParOf" srcId="{2127B733-2756-4BDD-B460-62F249D4FD8E}" destId="{7DC38674-859D-4FD4-AD8D-BDF6B1BB9E37}" srcOrd="0" destOrd="0" presId="urn:microsoft.com/office/officeart/2009/3/layout/CircleRelationship"/>
    <dgm:cxn modelId="{AA89A3C0-8593-425D-BAE5-CE86495B5F8D}" type="presParOf" srcId="{E2900E93-60F9-40D8-8039-800696C45CC1}" destId="{44CC58BD-44A5-4F69-8C60-EBB8F27E33B3}" srcOrd="15" destOrd="0" presId="urn:microsoft.com/office/officeart/2009/3/layout/CircleRelationship"/>
    <dgm:cxn modelId="{E7F18093-4FA2-4F2F-9285-8666A4C7C9D4}" type="presParOf" srcId="{E2900E93-60F9-40D8-8039-800696C45CC1}" destId="{32819D80-15F1-4901-AD0D-D7C8A7569873}" srcOrd="16" destOrd="0" presId="urn:microsoft.com/office/officeart/2009/3/layout/CircleRelationship"/>
    <dgm:cxn modelId="{DE3AF102-7086-4E66-9CFF-706916E21C54}" type="presParOf" srcId="{32819D80-15F1-4901-AD0D-D7C8A7569873}" destId="{36260EE0-3546-43A9-9D22-64D73DAC0666}" srcOrd="0" destOrd="0" presId="urn:microsoft.com/office/officeart/2009/3/layout/CircleRelationship"/>
    <dgm:cxn modelId="{BFED7EF1-F0B1-4156-845E-FE166FF7488F}" type="presParOf" srcId="{E2900E93-60F9-40D8-8039-800696C45CC1}" destId="{E29FD850-2481-4C0C-B411-AD5DBE151F20}" srcOrd="17" destOrd="0" presId="urn:microsoft.com/office/officeart/2009/3/layout/CircleRelationship"/>
    <dgm:cxn modelId="{1C6A525C-C4E3-48DE-8C20-C740D68A502B}" type="presParOf" srcId="{E2900E93-60F9-40D8-8039-800696C45CC1}" destId="{512311C9-F0F1-4C08-8B45-995CE9463CB4}" srcOrd="18" destOrd="0" presId="urn:microsoft.com/office/officeart/2009/3/layout/CircleRelationship"/>
    <dgm:cxn modelId="{165AC570-391A-4185-9CA6-7A6205517E70}" type="presParOf" srcId="{512311C9-F0F1-4C08-8B45-995CE9463CB4}" destId="{3536B60E-9C9B-4C55-9DD3-72701CC01B41}" srcOrd="0" destOrd="0" presId="urn:microsoft.com/office/officeart/2009/3/layout/CircleRelationship"/>
    <dgm:cxn modelId="{9B389B79-F492-46A2-9004-F14137434A2C}" type="presParOf" srcId="{E2900E93-60F9-40D8-8039-800696C45CC1}" destId="{B228F04D-270F-4A21-B467-CE247D879DB3}" srcOrd="19" destOrd="0" presId="urn:microsoft.com/office/officeart/2009/3/layout/CircleRelationship"/>
    <dgm:cxn modelId="{7FD17DE7-DCB3-49A9-9066-B8320FB59858}" type="presParOf" srcId="{B228F04D-270F-4A21-B467-CE247D879DB3}" destId="{40750874-0852-4983-A67D-18713F2AE881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B02E7B-B501-45E0-910D-9A954BAE4606}">
      <dsp:nvSpPr>
        <dsp:cNvPr id="0" name=""/>
        <dsp:cNvSpPr/>
      </dsp:nvSpPr>
      <dsp:spPr>
        <a:xfrm rot="16200000">
          <a:off x="-317373" y="318761"/>
          <a:ext cx="4248472" cy="36109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0509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Motivos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Salud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Apariencia física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Entretenimiento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..</a:t>
          </a:r>
        </a:p>
      </dsp:txBody>
      <dsp:txXfrm rot="5400000">
        <a:off x="1389" y="849693"/>
        <a:ext cx="3610948" cy="2549084"/>
      </dsp:txXfrm>
    </dsp:sp>
    <dsp:sp modelId="{2F557D1F-B0C1-4CFE-A64D-0164BFE81635}">
      <dsp:nvSpPr>
        <dsp:cNvPr id="0" name=""/>
        <dsp:cNvSpPr/>
      </dsp:nvSpPr>
      <dsp:spPr>
        <a:xfrm rot="16200000">
          <a:off x="3564396" y="318761"/>
          <a:ext cx="4248472" cy="36109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0509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Barreras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Falta de tiempo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Pereza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Mala organización del tiempo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Entorno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..</a:t>
          </a:r>
        </a:p>
      </dsp:txBody>
      <dsp:txXfrm rot="5400000">
        <a:off x="3883158" y="849693"/>
        <a:ext cx="3610948" cy="2549084"/>
      </dsp:txXfrm>
    </dsp:sp>
    <dsp:sp modelId="{46B04C11-24A8-4DAC-83E6-1802ABF101C0}">
      <dsp:nvSpPr>
        <dsp:cNvPr id="0" name=""/>
        <dsp:cNvSpPr/>
      </dsp:nvSpPr>
      <dsp:spPr>
        <a:xfrm rot="16200000">
          <a:off x="7446165" y="318761"/>
          <a:ext cx="4248472" cy="361094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0509" bIns="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/>
            <a:t>Factores a favor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Valoración social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Beneficios conocidos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100" kern="1200" dirty="0"/>
            <a:t>…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100" kern="1200" dirty="0"/>
        </a:p>
      </dsp:txBody>
      <dsp:txXfrm rot="5400000">
        <a:off x="7764927" y="849693"/>
        <a:ext cx="3610948" cy="2549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F3DFE-B872-4CC6-9745-45D35B6B8C78}">
      <dsp:nvSpPr>
        <dsp:cNvPr id="0" name=""/>
        <dsp:cNvSpPr/>
      </dsp:nvSpPr>
      <dsp:spPr>
        <a:xfrm>
          <a:off x="2048039" y="990012"/>
          <a:ext cx="3102233" cy="31027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200" kern="1200" dirty="0"/>
            <a:t>Promoción de la AFD </a:t>
          </a:r>
        </a:p>
      </dsp:txBody>
      <dsp:txXfrm>
        <a:off x="2502351" y="1444402"/>
        <a:ext cx="2193609" cy="2193987"/>
      </dsp:txXfrm>
    </dsp:sp>
    <dsp:sp modelId="{FC755C64-6A22-477E-8257-FD7E608F7D15}">
      <dsp:nvSpPr>
        <dsp:cNvPr id="0" name=""/>
        <dsp:cNvSpPr/>
      </dsp:nvSpPr>
      <dsp:spPr>
        <a:xfrm>
          <a:off x="3001936" y="3862123"/>
          <a:ext cx="250087" cy="2500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5208C-B528-4681-8AA6-DF95AED87533}">
      <dsp:nvSpPr>
        <dsp:cNvPr id="0" name=""/>
        <dsp:cNvSpPr/>
      </dsp:nvSpPr>
      <dsp:spPr>
        <a:xfrm>
          <a:off x="5350088" y="2249194"/>
          <a:ext cx="250087" cy="2500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FEB494-DE15-4CA8-AC0E-5E7823A331D9}">
      <dsp:nvSpPr>
        <dsp:cNvPr id="0" name=""/>
        <dsp:cNvSpPr/>
      </dsp:nvSpPr>
      <dsp:spPr>
        <a:xfrm>
          <a:off x="4155013" y="4128264"/>
          <a:ext cx="344904" cy="34542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246F4-4BDD-44FF-B5E5-0698165BD5EE}">
      <dsp:nvSpPr>
        <dsp:cNvPr id="0" name=""/>
        <dsp:cNvSpPr/>
      </dsp:nvSpPr>
      <dsp:spPr>
        <a:xfrm>
          <a:off x="3071935" y="1338768"/>
          <a:ext cx="250087" cy="2500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D1AC5-CA3B-4FBA-B289-9E3FCDAF0CC6}">
      <dsp:nvSpPr>
        <dsp:cNvPr id="0" name=""/>
        <dsp:cNvSpPr/>
      </dsp:nvSpPr>
      <dsp:spPr>
        <a:xfrm>
          <a:off x="2284764" y="2769833"/>
          <a:ext cx="250087" cy="25006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926D2-D703-47A8-9D67-B177E7916EA5}">
      <dsp:nvSpPr>
        <dsp:cNvPr id="0" name=""/>
        <dsp:cNvSpPr/>
      </dsp:nvSpPr>
      <dsp:spPr>
        <a:xfrm>
          <a:off x="470358" y="1258824"/>
          <a:ext cx="2078803" cy="188450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Inversión Eficiente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Aprovechamiento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Recursos Existentes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Transversalidad-</a:t>
          </a:r>
          <a:r>
            <a:rPr lang="es-ES" sz="1400" kern="1200" dirty="0" err="1"/>
            <a:t>Interdepartam</a:t>
          </a:r>
          <a:r>
            <a:rPr lang="es-ES" sz="1400" kern="1200" dirty="0"/>
            <a:t>.</a:t>
          </a:r>
        </a:p>
      </dsp:txBody>
      <dsp:txXfrm>
        <a:off x="774792" y="1534804"/>
        <a:ext cx="1469935" cy="1332546"/>
      </dsp:txXfrm>
    </dsp:sp>
    <dsp:sp modelId="{D365C72D-356E-4E37-8EC6-64E6CEF3B667}">
      <dsp:nvSpPr>
        <dsp:cNvPr id="0" name=""/>
        <dsp:cNvSpPr/>
      </dsp:nvSpPr>
      <dsp:spPr>
        <a:xfrm>
          <a:off x="3469658" y="1349857"/>
          <a:ext cx="344904" cy="3454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D231B8-5521-4333-BB9F-72C1F69D65A8}">
      <dsp:nvSpPr>
        <dsp:cNvPr id="0" name=""/>
        <dsp:cNvSpPr/>
      </dsp:nvSpPr>
      <dsp:spPr>
        <a:xfrm>
          <a:off x="1197232" y="3180689"/>
          <a:ext cx="623628" cy="6237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5623A-591A-4EA3-B16D-9BB0D895930F}">
      <dsp:nvSpPr>
        <dsp:cNvPr id="0" name=""/>
        <dsp:cNvSpPr/>
      </dsp:nvSpPr>
      <dsp:spPr>
        <a:xfrm>
          <a:off x="5286659" y="868755"/>
          <a:ext cx="1626113" cy="143737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Accesible.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Auto gestionada.</a:t>
          </a:r>
        </a:p>
      </dsp:txBody>
      <dsp:txXfrm>
        <a:off x="5524798" y="1079254"/>
        <a:ext cx="1149835" cy="1016380"/>
      </dsp:txXfrm>
    </dsp:sp>
    <dsp:sp modelId="{39AF0535-9C5B-4AD2-8136-D798BD892B3E}">
      <dsp:nvSpPr>
        <dsp:cNvPr id="0" name=""/>
        <dsp:cNvSpPr/>
      </dsp:nvSpPr>
      <dsp:spPr>
        <a:xfrm>
          <a:off x="4905912" y="1827249"/>
          <a:ext cx="344904" cy="34542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AB8E34-4D14-4B33-BC64-54673B65FB2B}">
      <dsp:nvSpPr>
        <dsp:cNvPr id="0" name=""/>
        <dsp:cNvSpPr/>
      </dsp:nvSpPr>
      <dsp:spPr>
        <a:xfrm>
          <a:off x="959871" y="3923113"/>
          <a:ext cx="250087" cy="2500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7F25A-DC12-4264-9FEB-5357CDCD9B55}">
      <dsp:nvSpPr>
        <dsp:cNvPr id="0" name=""/>
        <dsp:cNvSpPr/>
      </dsp:nvSpPr>
      <dsp:spPr>
        <a:xfrm>
          <a:off x="3451840" y="3567149"/>
          <a:ext cx="250087" cy="2500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ADB162-4CA5-45CA-A769-C2BA98301E28}">
      <dsp:nvSpPr>
        <dsp:cNvPr id="0" name=""/>
        <dsp:cNvSpPr/>
      </dsp:nvSpPr>
      <dsp:spPr>
        <a:xfrm>
          <a:off x="4419434" y="2992583"/>
          <a:ext cx="1261256" cy="12614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Todos los grupos de Edad</a:t>
          </a:r>
        </a:p>
      </dsp:txBody>
      <dsp:txXfrm>
        <a:off x="4604141" y="3177311"/>
        <a:ext cx="891842" cy="891944"/>
      </dsp:txXfrm>
    </dsp:sp>
    <dsp:sp modelId="{7DC38674-859D-4FD4-AD8D-BDF6B1BB9E37}">
      <dsp:nvSpPr>
        <dsp:cNvPr id="0" name=""/>
        <dsp:cNvSpPr/>
      </dsp:nvSpPr>
      <dsp:spPr>
        <a:xfrm>
          <a:off x="5706447" y="3092530"/>
          <a:ext cx="250087" cy="2500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C58BD-44A5-4F69-8C60-EBB8F27E33B3}">
      <dsp:nvSpPr>
        <dsp:cNvPr id="0" name=""/>
        <dsp:cNvSpPr/>
      </dsp:nvSpPr>
      <dsp:spPr>
        <a:xfrm>
          <a:off x="1909327" y="3974418"/>
          <a:ext cx="1907095" cy="170701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/>
            <a:t>Concienciación</a:t>
          </a:r>
          <a:r>
            <a:rPr lang="es-ES" sz="1400" kern="1200" dirty="0"/>
            <a:t>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Todos los sectores de la sociedad</a:t>
          </a:r>
        </a:p>
      </dsp:txBody>
      <dsp:txXfrm>
        <a:off x="2188615" y="4224404"/>
        <a:ext cx="1348519" cy="1207042"/>
      </dsp:txXfrm>
    </dsp:sp>
    <dsp:sp modelId="{36260EE0-3546-43A9-9D22-64D73DAC0666}">
      <dsp:nvSpPr>
        <dsp:cNvPr id="0" name=""/>
        <dsp:cNvSpPr/>
      </dsp:nvSpPr>
      <dsp:spPr>
        <a:xfrm>
          <a:off x="3568293" y="4173176"/>
          <a:ext cx="250087" cy="2500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9FD850-2481-4C0C-B411-AD5DBE151F20}">
      <dsp:nvSpPr>
        <dsp:cNvPr id="0" name=""/>
        <dsp:cNvSpPr/>
      </dsp:nvSpPr>
      <dsp:spPr>
        <a:xfrm>
          <a:off x="3510004" y="-155461"/>
          <a:ext cx="1530560" cy="14376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Cambio conducta</a:t>
          </a:r>
        </a:p>
      </dsp:txBody>
      <dsp:txXfrm>
        <a:off x="3734149" y="55075"/>
        <a:ext cx="1082270" cy="1016558"/>
      </dsp:txXfrm>
    </dsp:sp>
    <dsp:sp modelId="{3536B60E-9C9B-4C55-9DD3-72701CC01B41}">
      <dsp:nvSpPr>
        <dsp:cNvPr id="0" name=""/>
        <dsp:cNvSpPr/>
      </dsp:nvSpPr>
      <dsp:spPr>
        <a:xfrm>
          <a:off x="2089402" y="1299956"/>
          <a:ext cx="250087" cy="2500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50874-0852-4983-A67D-18713F2AE881}">
      <dsp:nvSpPr>
        <dsp:cNvPr id="0" name=""/>
        <dsp:cNvSpPr/>
      </dsp:nvSpPr>
      <dsp:spPr>
        <a:xfrm>
          <a:off x="5001365" y="243152"/>
          <a:ext cx="250087" cy="2500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0C13D-EDBE-43C6-A5D1-7FE95D12685D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D6356-EA23-4553-925F-872E761251B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8399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34908-618F-4974-95F1-B248E5BCB39E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606" y="4690822"/>
            <a:ext cx="5438464" cy="4442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8485"/>
            <a:ext cx="2944958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1098" y="9378485"/>
            <a:ext cx="2944958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2060D-DE01-4180-A04B-70496B9EC7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087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060D-DE01-4180-A04B-70496B9EC7A9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1164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760" y="228653"/>
            <a:ext cx="11593083" cy="603643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183" y="5355203"/>
            <a:ext cx="11629654" cy="1331888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1" y="1917626"/>
            <a:ext cx="10361851" cy="1780520"/>
          </a:xfrm>
        </p:spPr>
        <p:txBody>
          <a:bodyPr anchor="b">
            <a:normAutofit/>
          </a:bodyPr>
          <a:lstStyle>
            <a:lvl1pPr>
              <a:defRPr sz="52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2" y="3873879"/>
            <a:ext cx="8533289" cy="1473541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FFFFFF"/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18" name="Picture 4" descr="C:\Users\victoriano.urquiola\AppData\Local\Microsoft\Windows\INetCache\IE\ZIJ9X67J\CSD_FONDO_AZUL_media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93689"/>
              </a:clrFrom>
              <a:clrTo>
                <a:srgbClr val="09368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028" y="45418"/>
            <a:ext cx="3924394" cy="239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victoriano.urquiola\AppData\Local\Microsoft\Windows\INetCache\IE\ZIJ9X67J\BAN+ESC+GOB+MECD_media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50" y="5872508"/>
            <a:ext cx="3382033" cy="77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 userDrawn="1"/>
        </p:nvSpPr>
        <p:spPr>
          <a:xfrm>
            <a:off x="7067642" y="6265090"/>
            <a:ext cx="4787458" cy="433078"/>
          </a:xfrm>
          <a:prstGeom prst="rect">
            <a:avLst/>
          </a:prstGeom>
          <a:noFill/>
        </p:spPr>
        <p:txBody>
          <a:bodyPr wrap="square" lIns="108850" tIns="54425" rIns="108850" bIns="54425" rtlCol="0">
            <a:spAutoFit/>
          </a:bodyPr>
          <a:lstStyle/>
          <a:p>
            <a:pPr algn="r"/>
            <a:r>
              <a:rPr lang="es-ES" dirty="0">
                <a:solidFill>
                  <a:schemeClr val="tx2"/>
                </a:solidFill>
              </a:rPr>
              <a:t>Tarragona,</a:t>
            </a:r>
            <a:r>
              <a:rPr lang="es-ES" baseline="0" dirty="0">
                <a:solidFill>
                  <a:schemeClr val="tx2"/>
                </a:solidFill>
              </a:rPr>
              <a:t> 9 de febrero de 2017</a:t>
            </a:r>
            <a:endParaRPr lang="es-E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760" y="228653"/>
            <a:ext cx="11593083" cy="142679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041" y="3582230"/>
            <a:ext cx="4469818" cy="190544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714"/>
              </a:spcAft>
              <a:buNone/>
              <a:defRPr sz="2100">
                <a:solidFill>
                  <a:schemeClr val="tx2"/>
                </a:solidFill>
              </a:defRPr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183" y="714357"/>
            <a:ext cx="11629654" cy="1331888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041" y="2286529"/>
            <a:ext cx="4469818" cy="1253018"/>
          </a:xfrm>
        </p:spPr>
        <p:txBody>
          <a:bodyPr anchor="b">
            <a:noAutofit/>
          </a:bodyPr>
          <a:lstStyle>
            <a:lvl1pPr algn="l">
              <a:defRPr sz="380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809" y="1829224"/>
            <a:ext cx="5204757" cy="3810882"/>
          </a:xfrm>
        </p:spPr>
        <p:txBody>
          <a:bodyPr anchor="ctr"/>
          <a:lstStyle>
            <a:lvl1pPr>
              <a:buClr>
                <a:schemeClr val="bg1"/>
              </a:buClr>
              <a:defRPr sz="26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4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21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9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900">
                <a:solidFill>
                  <a:schemeClr val="tx2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760" y="228653"/>
            <a:ext cx="11593083" cy="603643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183" y="5355203"/>
            <a:ext cx="11629654" cy="1331888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028" y="338745"/>
            <a:ext cx="5082865" cy="2430497"/>
          </a:xfrm>
        </p:spPr>
        <p:txBody>
          <a:bodyPr anchor="b">
            <a:normAutofit/>
          </a:bodyPr>
          <a:lstStyle>
            <a:lvl1pPr algn="l">
              <a:defRPr sz="33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0266" y="2786178"/>
            <a:ext cx="5090627" cy="2422028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rgbClr val="FFFFFF"/>
                </a:solidFill>
              </a:defRPr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455" y="1371917"/>
            <a:ext cx="4754261" cy="2926758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800">
                <a:solidFill>
                  <a:schemeClr val="bg1"/>
                </a:solidFill>
              </a:defRPr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760" y="228653"/>
            <a:ext cx="11593083" cy="142679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183" y="714357"/>
            <a:ext cx="11629654" cy="1331888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49" y="1448136"/>
            <a:ext cx="2742843" cy="4488372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1" y="1448135"/>
            <a:ext cx="8025355" cy="4488373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0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4461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521" y="338406"/>
            <a:ext cx="10094197" cy="12530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7" t="18377" r="39483" b="21187"/>
          <a:stretch/>
        </p:blipFill>
        <p:spPr bwMode="auto">
          <a:xfrm>
            <a:off x="10703718" y="338160"/>
            <a:ext cx="1324012" cy="1227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828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760" y="228653"/>
            <a:ext cx="11593083" cy="4737689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2202" y="4204566"/>
            <a:ext cx="3834739" cy="714191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1973" y="4076234"/>
            <a:ext cx="7391724" cy="850335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146" y="4088509"/>
            <a:ext cx="7289691" cy="774451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8345" y="4075118"/>
            <a:ext cx="4410093" cy="651700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183" y="4059495"/>
            <a:ext cx="11629654" cy="1330182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4" descr="C:\Users\victoriano.urquiola\AppData\Local\Microsoft\Windows\INetCache\IE\ZIJ9X67J\CSD_FONDO_AZUL_media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93689"/>
              </a:clrFrom>
              <a:clrTo>
                <a:srgbClr val="09368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028" y="45418"/>
            <a:ext cx="3924394" cy="239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CuadroTexto"/>
          <p:cNvSpPr txBox="1"/>
          <p:nvPr userDrawn="1"/>
        </p:nvSpPr>
        <p:spPr>
          <a:xfrm>
            <a:off x="766614" y="2589505"/>
            <a:ext cx="10585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200" b="1" dirty="0">
                <a:solidFill>
                  <a:srgbClr val="FFFF99"/>
                </a:solidFill>
              </a:rPr>
              <a:t>Muchas gracias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089" y="2679812"/>
            <a:ext cx="5095593" cy="344808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2730" y="2679812"/>
            <a:ext cx="5095593" cy="344808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090" y="2678734"/>
            <a:ext cx="5095593" cy="639910"/>
          </a:xfrm>
        </p:spPr>
        <p:txBody>
          <a:bodyPr anchor="ctr"/>
          <a:lstStyle>
            <a:lvl1pPr marL="0" indent="0" algn="ctr">
              <a:buNone/>
              <a:defRPr sz="2900" b="0">
                <a:solidFill>
                  <a:schemeClr val="tx2"/>
                </a:solidFill>
                <a:latin typeface="+mj-lt"/>
              </a:defRPr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2992" y="3429794"/>
            <a:ext cx="5092744" cy="26977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793" y="2678733"/>
            <a:ext cx="5095593" cy="639910"/>
          </a:xfrm>
        </p:spPr>
        <p:txBody>
          <a:bodyPr anchor="ctr"/>
          <a:lstStyle>
            <a:lvl1pPr marL="0" indent="0" algn="ctr">
              <a:buNone/>
              <a:defRPr sz="2900" b="0" i="0">
                <a:solidFill>
                  <a:schemeClr val="tx2"/>
                </a:solidFill>
                <a:latin typeface="+mj-lt"/>
              </a:defRPr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0" y="3429794"/>
            <a:ext cx="5095593" cy="26977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760" y="228653"/>
            <a:ext cx="11593083" cy="2469452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183" y="1679818"/>
            <a:ext cx="11629654" cy="1330182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38406"/>
            <a:ext cx="10971372" cy="1253018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000" y="6251612"/>
            <a:ext cx="5048263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2BAA76B-996E-4B6D-B341-A55EB6360A8F}" type="datetimeFigureOut">
              <a:rPr lang="es-ES" smtClean="0"/>
              <a:t>16/10/2017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51" y="6251612"/>
            <a:ext cx="5048264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0758" y="6251611"/>
            <a:ext cx="154890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D75EC158-235A-4BBC-98F4-3B3AA465632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605" y="2676087"/>
            <a:ext cx="9876492" cy="3451495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4" r:id="rId4"/>
    <p:sldLayoutId id="214748367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26551" indent="-326551" algn="l" defTabSz="1088502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900" kern="1200">
          <a:solidFill>
            <a:schemeClr val="tx2"/>
          </a:solidFill>
          <a:latin typeface="+mn-lt"/>
          <a:ea typeface="+mn-ea"/>
          <a:cs typeface="+mn-cs"/>
        </a:defRPr>
      </a:lvl1pPr>
      <a:lvl2pPr marL="685983" indent="-326551" algn="l" defTabSz="1088502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18581" indent="-272125" algn="l" defTabSz="1088502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60627" indent="-272125" algn="l" defTabSz="1088502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100" kern="1200">
          <a:solidFill>
            <a:schemeClr val="tx2"/>
          </a:solidFill>
          <a:latin typeface="+mn-lt"/>
          <a:ea typeface="+mn-ea"/>
          <a:cs typeface="+mn-cs"/>
        </a:defRPr>
      </a:lvl4pPr>
      <a:lvl5pPr marL="1741603" indent="-272125" algn="l" defTabSz="1088502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900" kern="1200">
          <a:solidFill>
            <a:schemeClr val="tx2"/>
          </a:solidFill>
          <a:latin typeface="+mn-lt"/>
          <a:ea typeface="+mn-ea"/>
          <a:cs typeface="+mn-cs"/>
        </a:defRPr>
      </a:lvl5pPr>
      <a:lvl6pPr marL="2122578" indent="-272125" algn="l" defTabSz="1088502" rtl="0" eaLnBrk="1" latinLnBrk="0" hangingPunct="1">
        <a:spcBef>
          <a:spcPts val="457"/>
        </a:spcBef>
        <a:buClr>
          <a:schemeClr val="accent1"/>
        </a:buClr>
        <a:buFont typeface="Symbol" pitchFamily="18" charset="2"/>
        <a:buChar char="*"/>
        <a:defRPr sz="1700" kern="1200">
          <a:solidFill>
            <a:schemeClr val="tx2"/>
          </a:solidFill>
          <a:latin typeface="+mn-lt"/>
          <a:ea typeface="+mn-ea"/>
          <a:cs typeface="+mn-cs"/>
        </a:defRPr>
      </a:lvl6pPr>
      <a:lvl7pPr marL="2503554" indent="-272125" algn="l" defTabSz="1088502" rtl="0" eaLnBrk="1" latinLnBrk="0" hangingPunct="1">
        <a:spcBef>
          <a:spcPts val="457"/>
        </a:spcBef>
        <a:buClr>
          <a:schemeClr val="accent1"/>
        </a:buClr>
        <a:buFont typeface="Symbol" pitchFamily="18" charset="2"/>
        <a:buChar char="*"/>
        <a:defRPr sz="1700" kern="1200">
          <a:solidFill>
            <a:schemeClr val="tx2"/>
          </a:solidFill>
          <a:latin typeface="+mn-lt"/>
          <a:ea typeface="+mn-ea"/>
          <a:cs typeface="+mn-cs"/>
        </a:defRPr>
      </a:lvl7pPr>
      <a:lvl8pPr marL="2884530" indent="-272125" algn="l" defTabSz="1088502" rtl="0" eaLnBrk="1" latinLnBrk="0" hangingPunct="1">
        <a:spcBef>
          <a:spcPts val="457"/>
        </a:spcBef>
        <a:buClr>
          <a:schemeClr val="accent1"/>
        </a:buClr>
        <a:buFont typeface="Symbol" pitchFamily="18" charset="2"/>
        <a:buChar char="*"/>
        <a:defRPr sz="1700" kern="1200">
          <a:solidFill>
            <a:schemeClr val="tx2"/>
          </a:solidFill>
          <a:latin typeface="+mn-lt"/>
          <a:ea typeface="+mn-ea"/>
          <a:cs typeface="+mn-cs"/>
        </a:defRPr>
      </a:lvl8pPr>
      <a:lvl9pPr marL="3265505" indent="-272125" algn="l" defTabSz="1088502" rtl="0" eaLnBrk="1" latinLnBrk="0" hangingPunct="1">
        <a:spcBef>
          <a:spcPts val="457"/>
        </a:spcBef>
        <a:buClr>
          <a:schemeClr val="accent1"/>
        </a:buClr>
        <a:buFont typeface="Symbol" pitchFamily="18" charset="2"/>
        <a:buChar char="*"/>
        <a:defRPr sz="17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vizhub.healthdata.org/obesity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thelancet.com/journals/lancet/article/PIIS0140-6736(17)32129-3/fulltext?elsca1=tlpr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hyperlink" Target="http://www.google.es/url?sa=i&amp;rct=j&amp;q=&amp;esrc=s&amp;source=images&amp;cd=&amp;cad=rja&amp;uact=8&amp;ved=0ahUKEwj4_MmkhO3WAhUBK1AKHXJCBSsQjRwIBw&amp;url=http://www.rfebm.com/&amp;psig=AOvVaw3OIRTeX9B6FKVjmMLNSlZO&amp;ust=1507964648471970" TargetMode="External"/><Relationship Id="rId4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csd.gob.es/csd/estaticos/dep-escolar/plan2020/MANUAL_DE_MARCA_ADB_V8_DEFINITIVO_18072016.pdf" TargetMode="Externa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039422" y="6310114"/>
            <a:ext cx="3888432" cy="43204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6882561" y="5239523"/>
            <a:ext cx="504529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Javier Rico Díaz</a:t>
            </a:r>
          </a:p>
          <a:p>
            <a:pPr algn="ctr"/>
            <a:r>
              <a:rPr lang="es-ES" sz="1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Montevideo, 16-20 de octubre de 2017</a:t>
            </a: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066680" y="3501802"/>
            <a:ext cx="10361851" cy="1728192"/>
          </a:xfrm>
          <a:prstGeom prst="rect">
            <a:avLst/>
          </a:prstGeom>
        </p:spPr>
        <p:txBody>
          <a:bodyPr vert="horz" lIns="108850" tIns="54425" rIns="108850" bIns="54425" rtlCol="0" anchor="b">
            <a:noAutofit/>
          </a:bodyPr>
          <a:lstStyle>
            <a:lvl1pPr algn="ctr" defTabSz="1088502" rtl="0" eaLnBrk="1" latinLnBrk="0" hangingPunct="1">
              <a:spcBef>
                <a:spcPct val="0"/>
              </a:spcBef>
              <a:buNone/>
              <a:defRPr sz="52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4500" b="1" dirty="0">
                <a:latin typeface="+mn-lt"/>
              </a:rPr>
              <a:t>LA PROMOCIÓN DE LA SALUD A TRAVÉS DE LA ACTIVIDAD FÍSICO-DEPORTIVA</a:t>
            </a:r>
          </a:p>
          <a:p>
            <a:endParaRPr lang="es-ES" sz="2000" b="1" dirty="0"/>
          </a:p>
          <a:p>
            <a:r>
              <a:rPr lang="es-ES" sz="2000" b="1" dirty="0"/>
              <a:t>Las políticas públicas de salud y deporte: la actividad física y lucha contra el sedentarismo y sus consecuencias en la población y la economía nacional </a:t>
            </a:r>
            <a:endParaRPr lang="es-ES" sz="2000" b="1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720" y="5878066"/>
            <a:ext cx="2703262" cy="80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23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765498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EL CAMBIO DEMOGRÁFICO (OMS)</a:t>
            </a:r>
            <a:br>
              <a:rPr lang="es-ES" sz="36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582" y="2493690"/>
            <a:ext cx="113052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2"/>
                </a:solidFill>
              </a:rPr>
              <a:t>El hecho de que podamos envejecer bien depende de muchos factores.</a:t>
            </a:r>
          </a:p>
          <a:p>
            <a:endParaRPr lang="es-ES" sz="3200" b="1" dirty="0">
              <a:solidFill>
                <a:schemeClr val="tx2"/>
              </a:solidFill>
            </a:endParaRPr>
          </a:p>
          <a:p>
            <a:r>
              <a:rPr lang="es-ES" sz="2400" b="1" dirty="0">
                <a:solidFill>
                  <a:srgbClr val="FF0000"/>
                </a:solidFill>
              </a:rPr>
              <a:t>La capacidad funcional de una persona aumenta en los primeros años de la vida, alcanza la cúspide al comienzo de la edad adulta y a partir de entonces empieza a declinar</a:t>
            </a:r>
            <a:r>
              <a:rPr lang="es-ES" sz="2400" dirty="0">
                <a:solidFill>
                  <a:schemeClr val="tx2"/>
                </a:solidFill>
              </a:rPr>
              <a:t>. El ritmo del descenso está determinado, al menos en parte, por nuestro comportamiento y las cosas a las que nos exponemos a lo largo de la vida. Entre ellas cabe mencionar lo que comemos, la actividad física que desplegamos y nuestra exposición a riesgos como el hábito de fumar, el consumo nocivo de alcohol o la exposición a sustancias tóxicas</a:t>
            </a:r>
          </a:p>
        </p:txBody>
      </p:sp>
    </p:spTree>
    <p:extLst>
      <p:ext uri="{BB962C8B-B14F-4D97-AF65-F5344CB8AC3E}">
        <p14:creationId xmlns:p14="http://schemas.microsoft.com/office/powerpoint/2010/main" val="337723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7344816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EVOLUCIÓN ENFERMEDADES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8" y="2853730"/>
            <a:ext cx="699901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428685" y="3355752"/>
            <a:ext cx="31903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chemeClr val="tx2"/>
                </a:solidFill>
              </a:rPr>
              <a:t>Principales: </a:t>
            </a:r>
          </a:p>
          <a:p>
            <a:endParaRPr lang="es-ES" sz="1800" b="1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sz="1800" b="1" dirty="0">
                <a:solidFill>
                  <a:schemeClr val="tx2"/>
                </a:solidFill>
              </a:rPr>
              <a:t>Enfermedades cardiovasculares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800" b="1" dirty="0">
                <a:solidFill>
                  <a:schemeClr val="tx2"/>
                </a:solidFill>
              </a:rPr>
              <a:t>El cáncer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800" b="1" dirty="0">
                <a:solidFill>
                  <a:schemeClr val="tx2"/>
                </a:solidFill>
              </a:rPr>
              <a:t>Enfermedades respiratorias crónicas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1800" b="1" dirty="0">
                <a:solidFill>
                  <a:schemeClr val="tx2"/>
                </a:solidFill>
              </a:rPr>
              <a:t>La diabetes</a:t>
            </a:r>
          </a:p>
        </p:txBody>
      </p:sp>
    </p:spTree>
    <p:extLst>
      <p:ext uri="{BB962C8B-B14F-4D97-AF65-F5344CB8AC3E}">
        <p14:creationId xmlns:p14="http://schemas.microsoft.com/office/powerpoint/2010/main" val="373046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01000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ENFERMEDADES NO TRANSMISIBLES (DATOS)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133650"/>
            <a:ext cx="3553917" cy="443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583038" y="2774171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Las ENT </a:t>
            </a:r>
            <a:r>
              <a:rPr lang="es-ES" sz="2000" dirty="0">
                <a:solidFill>
                  <a:srgbClr val="FF0000"/>
                </a:solidFill>
              </a:rPr>
              <a:t>son la principal causa de muerte en el mundo entero, habiendo causado 38 millones (el 68%) de los 56 millones de defunciones registradas en 2012.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583038" y="4162068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tx2"/>
                </a:solidFill>
              </a:rPr>
              <a:t>Más del 40% de ellas (16 millones) fueron muertes prematuras ocurridas antes de los 70 años de edad.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561532" y="5222443"/>
            <a:ext cx="71873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tx2"/>
                </a:solidFill>
              </a:rPr>
              <a:t>Casi las tres cuartas partes de todas las defunciones por ENT (28 millones) y la mayoría de los fallecimientos prematuros (el 82%)</a:t>
            </a:r>
          </a:p>
          <a:p>
            <a:r>
              <a:rPr lang="es-ES" sz="2000" b="1" dirty="0">
                <a:solidFill>
                  <a:schemeClr val="tx2"/>
                </a:solidFill>
              </a:rPr>
              <a:t>se produjeron en países de ingresos bajos y medios.</a:t>
            </a:r>
          </a:p>
        </p:txBody>
      </p:sp>
    </p:spTree>
    <p:extLst>
      <p:ext uri="{BB962C8B-B14F-4D97-AF65-F5344CB8AC3E}">
        <p14:creationId xmlns:p14="http://schemas.microsoft.com/office/powerpoint/2010/main" val="38464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01000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ENFERMEDADES NO TRANSMISIBLES (METAS)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133650"/>
            <a:ext cx="3553917" cy="443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583038" y="2493690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solidFill>
                  <a:schemeClr val="tx2"/>
                </a:solidFill>
              </a:rPr>
              <a:t>Reducción relativa de la mortalidad general por enfermedades</a:t>
            </a:r>
          </a:p>
          <a:p>
            <a:pPr algn="just"/>
            <a:r>
              <a:rPr lang="es-ES" sz="2000" b="1" dirty="0">
                <a:solidFill>
                  <a:schemeClr val="tx2"/>
                </a:solidFill>
              </a:rPr>
              <a:t>cardiovasculares, cáncer, diabetes o enfermedades respiratorias</a:t>
            </a:r>
          </a:p>
          <a:p>
            <a:pPr algn="just"/>
            <a:r>
              <a:rPr lang="es-ES" sz="2000" b="1" dirty="0">
                <a:solidFill>
                  <a:schemeClr val="tx2"/>
                </a:solidFill>
              </a:rPr>
              <a:t>crónicas en un 25% para 2025.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583038" y="3730020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solidFill>
                  <a:schemeClr val="tx2"/>
                </a:solidFill>
              </a:rPr>
              <a:t>Reducción relativa de la prevalencia de la actividad física insuficiente en un 10% para 2025.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561532" y="4574371"/>
            <a:ext cx="71873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solidFill>
                  <a:schemeClr val="tx2"/>
                </a:solidFill>
              </a:rPr>
              <a:t>Reducción relativa de la prevalencia de la hipertensión en un 25%, o contención de la prevalencia de la hipertensión, en función de las circunstancias del país, para 2025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583038" y="5822608"/>
            <a:ext cx="709150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solidFill>
                  <a:schemeClr val="tx2"/>
                </a:solidFill>
              </a:rPr>
              <a:t>Detención</a:t>
            </a:r>
            <a:r>
              <a:rPr lang="es-ES" b="1" dirty="0">
                <a:solidFill>
                  <a:schemeClr val="tx2"/>
                </a:solidFill>
              </a:rPr>
              <a:t> </a:t>
            </a:r>
            <a:r>
              <a:rPr lang="es-ES" sz="2000" b="1" dirty="0">
                <a:solidFill>
                  <a:schemeClr val="tx2"/>
                </a:solidFill>
              </a:rPr>
              <a:t>del aumento de la diabetes y la obesidad para 2025.</a:t>
            </a:r>
          </a:p>
        </p:txBody>
      </p:sp>
    </p:spTree>
    <p:extLst>
      <p:ext uri="{BB962C8B-B14F-4D97-AF65-F5344CB8AC3E}">
        <p14:creationId xmlns:p14="http://schemas.microsoft.com/office/powerpoint/2010/main" val="127935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503" y="2565698"/>
            <a:ext cx="744676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7344816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MORTALIDAD EN EL MUNDO</a:t>
            </a:r>
          </a:p>
        </p:txBody>
      </p:sp>
    </p:spTree>
    <p:extLst>
      <p:ext uri="{BB962C8B-B14F-4D97-AF65-F5344CB8AC3E}">
        <p14:creationId xmlns:p14="http://schemas.microsoft.com/office/powerpoint/2010/main" val="16602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7300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28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SOCIEDAD ACTUAL – HÁBITOS SALUDABLES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054646" y="3245840"/>
            <a:ext cx="2736304" cy="25545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dirty="0"/>
              <a:t>Sociedad actual</a:t>
            </a:r>
          </a:p>
          <a:p>
            <a:pPr algn="ctr"/>
            <a:r>
              <a:rPr lang="es-ES" sz="3200" dirty="0"/>
              <a:t>-</a:t>
            </a:r>
          </a:p>
          <a:p>
            <a:pPr algn="ctr"/>
            <a:r>
              <a:rPr lang="es-ES" sz="3200" dirty="0"/>
              <a:t>Hábitos saludables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4538836" y="4315364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5807174" y="2565698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¿Tecnológica?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¿Individualista?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¿Extraña hacia lo ajeno?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¿Perezosa?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¿Impaciente?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¿Estresada?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sz="3000" dirty="0"/>
              <a:t>¿Con dificultades para planificar el día a día?</a:t>
            </a:r>
          </a:p>
        </p:txBody>
      </p:sp>
    </p:spTree>
    <p:extLst>
      <p:ext uri="{BB962C8B-B14F-4D97-AF65-F5344CB8AC3E}">
        <p14:creationId xmlns:p14="http://schemas.microsoft.com/office/powerpoint/2010/main" val="200415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7300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28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FACTOR ECONÓMICO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414686" y="3997147"/>
            <a:ext cx="2736304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dirty="0"/>
              <a:t>Riqueza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4583038" y="4131871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5868247" y="2781722"/>
            <a:ext cx="59766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Cada vez se incrementan más los problemas de sobrepeso y obesidad en países menos desarrollados.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868247" y="5229994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Las crisis económicas condicionan los hábitos de vida</a:t>
            </a:r>
          </a:p>
        </p:txBody>
      </p:sp>
    </p:spTree>
    <p:extLst>
      <p:ext uri="{BB962C8B-B14F-4D97-AF65-F5344CB8AC3E}">
        <p14:creationId xmlns:p14="http://schemas.microsoft.com/office/powerpoint/2010/main" val="94550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7344816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CONTEXTOS DONDE INTERVENIR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982638" y="3789834"/>
            <a:ext cx="2880320" cy="10772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dirty="0"/>
              <a:t>Contextos para intervenciones</a:t>
            </a:r>
          </a:p>
        </p:txBody>
      </p:sp>
      <p:sp>
        <p:nvSpPr>
          <p:cNvPr id="5" name="4 Flecha derecha"/>
          <p:cNvSpPr/>
          <p:nvPr/>
        </p:nvSpPr>
        <p:spPr>
          <a:xfrm>
            <a:off x="4583038" y="4077866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5807174" y="2709714"/>
            <a:ext cx="59766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sz="2600" dirty="0"/>
              <a:t>Escenarios complejos de vida</a:t>
            </a:r>
          </a:p>
          <a:p>
            <a:pPr marL="342900" indent="-342900">
              <a:buFont typeface="Arial" pitchFamily="34" charset="0"/>
              <a:buChar char="•"/>
            </a:pPr>
            <a:endParaRPr lang="es-ES" sz="26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600" dirty="0"/>
              <a:t>Procesos multifactoriales sensibles</a:t>
            </a:r>
          </a:p>
          <a:p>
            <a:pPr marL="342900" indent="-342900">
              <a:buFont typeface="Arial" pitchFamily="34" charset="0"/>
              <a:buChar char="•"/>
            </a:pPr>
            <a:endParaRPr lang="es-ES" sz="26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600" dirty="0"/>
              <a:t>Contextos siempre heterogéneos y cambiantes</a:t>
            </a:r>
          </a:p>
          <a:p>
            <a:pPr marL="342900" indent="-342900">
              <a:buFont typeface="Arial" pitchFamily="34" charset="0"/>
              <a:buChar char="•"/>
            </a:pPr>
            <a:endParaRPr lang="es-ES" sz="26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600" dirty="0"/>
              <a:t>Difícil demostrar mediantes evidencias la efectividad de las intervenciones</a:t>
            </a:r>
          </a:p>
        </p:txBody>
      </p:sp>
    </p:spTree>
    <p:extLst>
      <p:ext uri="{BB962C8B-B14F-4D97-AF65-F5344CB8AC3E}">
        <p14:creationId xmlns:p14="http://schemas.microsoft.com/office/powerpoint/2010/main" val="4244251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VOLUNTAD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399760F-6F00-4DA0-B513-22588F2DCE83}"/>
              </a:ext>
            </a:extLst>
          </p:cNvPr>
          <p:cNvGrpSpPr/>
          <p:nvPr/>
        </p:nvGrpSpPr>
        <p:grpSpPr>
          <a:xfrm>
            <a:off x="1095626" y="2349938"/>
            <a:ext cx="3686154" cy="3688213"/>
            <a:chOff x="1095626" y="2349938"/>
            <a:chExt cx="3686154" cy="3688213"/>
          </a:xfrm>
        </p:grpSpPr>
        <p:sp>
          <p:nvSpPr>
            <p:cNvPr id="5" name="Oval 20"/>
            <p:cNvSpPr/>
            <p:nvPr/>
          </p:nvSpPr>
          <p:spPr>
            <a:xfrm>
              <a:off x="1095626" y="2349938"/>
              <a:ext cx="3686154" cy="3688213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95" tIns="91448" rIns="182895" bIns="91448" rtlCol="0" anchor="ctr"/>
            <a:lstStyle/>
            <a:p>
              <a:pPr algn="ctr"/>
              <a:endParaRPr lang="en-US" sz="2701" dirty="0">
                <a:latin typeface="Roboto Light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040" y="3919142"/>
              <a:ext cx="2219325" cy="733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F78DD563-FDB2-47A0-A2F1-120B0D38BC79}"/>
              </a:ext>
            </a:extLst>
          </p:cNvPr>
          <p:cNvGrpSpPr/>
          <p:nvPr/>
        </p:nvGrpSpPr>
        <p:grpSpPr>
          <a:xfrm>
            <a:off x="4202379" y="2424903"/>
            <a:ext cx="3686154" cy="3688213"/>
            <a:chOff x="4202379" y="2424903"/>
            <a:chExt cx="3686154" cy="3688213"/>
          </a:xfrm>
        </p:grpSpPr>
        <p:sp>
          <p:nvSpPr>
            <p:cNvPr id="16" name="Oval 20"/>
            <p:cNvSpPr/>
            <p:nvPr/>
          </p:nvSpPr>
          <p:spPr>
            <a:xfrm>
              <a:off x="4202379" y="2424903"/>
              <a:ext cx="3686154" cy="3688213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95" tIns="91448" rIns="182895" bIns="91448" rtlCol="0" anchor="ctr"/>
            <a:lstStyle/>
            <a:p>
              <a:pPr algn="ctr"/>
              <a:endParaRPr lang="en-US" sz="2701" dirty="0">
                <a:latin typeface="Roboto Light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280" y="3667970"/>
              <a:ext cx="1544926" cy="1052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F015E39A-824A-446B-B7B0-EC201D8E06F3}"/>
              </a:ext>
            </a:extLst>
          </p:cNvPr>
          <p:cNvGrpSpPr/>
          <p:nvPr/>
        </p:nvGrpSpPr>
        <p:grpSpPr>
          <a:xfrm>
            <a:off x="7317212" y="2398209"/>
            <a:ext cx="3686154" cy="3688213"/>
            <a:chOff x="7317212" y="2398209"/>
            <a:chExt cx="3686154" cy="3688213"/>
          </a:xfrm>
        </p:grpSpPr>
        <p:sp>
          <p:nvSpPr>
            <p:cNvPr id="18" name="Oval 20"/>
            <p:cNvSpPr/>
            <p:nvPr/>
          </p:nvSpPr>
          <p:spPr>
            <a:xfrm>
              <a:off x="7317212" y="2398209"/>
              <a:ext cx="3686154" cy="3688213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95" tIns="91448" rIns="182895" bIns="91448" rtlCol="0" anchor="ctr"/>
            <a:lstStyle/>
            <a:p>
              <a:pPr algn="ctr"/>
              <a:endParaRPr lang="en-US" sz="2701" dirty="0">
                <a:latin typeface="Roboto Light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2547" y="3594800"/>
              <a:ext cx="2034995" cy="1032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88853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CAMBIO PARADIGMA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2133650"/>
            <a:ext cx="15144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2183331"/>
            <a:ext cx="371291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8" y="4744963"/>
            <a:ext cx="68008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763021" y="2853730"/>
            <a:ext cx="6092825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/>
              <a:t>“</a:t>
            </a:r>
            <a:r>
              <a:rPr lang="es-ES" i="1" dirty="0"/>
              <a:t>Los desafíos que se le presentan a las políticas de salud son pasar de un modelo basado en la curación de las enfermedades para </a:t>
            </a:r>
            <a:r>
              <a:rPr lang="es-ES" i="1" u="sng" dirty="0"/>
              <a:t>llegar a un modelo basado en la promoción de la salud</a:t>
            </a:r>
            <a:r>
              <a:rPr lang="es-ES" i="1" dirty="0"/>
              <a:t>, siendo la mejor herramienta para enfrentarse a las mismas</a:t>
            </a:r>
            <a:r>
              <a:rPr lang="es-ES" dirty="0"/>
              <a:t>”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809433" y="5157986"/>
            <a:ext cx="23983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/>
                </a:solidFill>
              </a:rPr>
              <a:t>«EMPODERAR A LA POBLACIÓN «</a:t>
            </a:r>
          </a:p>
        </p:txBody>
      </p:sp>
    </p:spTree>
    <p:extLst>
      <p:ext uri="{BB962C8B-B14F-4D97-AF65-F5344CB8AC3E}">
        <p14:creationId xmlns:p14="http://schemas.microsoft.com/office/powerpoint/2010/main" val="353283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ESTRUCTURA DE LA PRESENTACIÓN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38622" y="2493690"/>
            <a:ext cx="10945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3200" dirty="0"/>
              <a:t>Contextualización.</a:t>
            </a:r>
          </a:p>
          <a:p>
            <a:pPr marL="457200" indent="-457200">
              <a:buFont typeface="+mj-lt"/>
              <a:buAutoNum type="arabicPeriod"/>
            </a:pPr>
            <a:endParaRPr lang="es-ES" sz="3200" dirty="0"/>
          </a:p>
          <a:p>
            <a:pPr marL="457200" indent="-457200">
              <a:buFont typeface="+mj-lt"/>
              <a:buAutoNum type="arabicPeriod"/>
            </a:pPr>
            <a:r>
              <a:rPr lang="es-ES" sz="3200" dirty="0"/>
              <a:t>La inactividad física, el sedentarismo y su impacto sobre la salud y sobre la económica.</a:t>
            </a:r>
          </a:p>
          <a:p>
            <a:pPr marL="457200" indent="-457200">
              <a:buFont typeface="+mj-lt"/>
              <a:buAutoNum type="arabicPeriod"/>
            </a:pPr>
            <a:endParaRPr lang="es-ES" sz="3200" dirty="0"/>
          </a:p>
          <a:p>
            <a:pPr marL="457200" indent="-457200">
              <a:buFont typeface="+mj-lt"/>
              <a:buAutoNum type="arabicPeriod"/>
            </a:pPr>
            <a:r>
              <a:rPr lang="es-ES" sz="3200" dirty="0"/>
              <a:t>Recursos económicos</a:t>
            </a:r>
          </a:p>
          <a:p>
            <a:pPr marL="457200" indent="-457200">
              <a:buFont typeface="+mj-lt"/>
              <a:buAutoNum type="arabicPeriod"/>
            </a:pPr>
            <a:endParaRPr lang="es-ES" sz="3200" dirty="0"/>
          </a:p>
          <a:p>
            <a:pPr marL="457200" indent="-457200">
              <a:buFont typeface="+mj-lt"/>
              <a:buAutoNum type="arabicPeriod"/>
            </a:pPr>
            <a:r>
              <a:rPr lang="es-ES" sz="3200" dirty="0"/>
              <a:t>Reflexiones</a:t>
            </a:r>
          </a:p>
          <a:p>
            <a:pPr marL="457200" indent="-457200">
              <a:buFont typeface="+mj-lt"/>
              <a:buAutoNum type="arabicPeriod"/>
            </a:pP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524909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2421682"/>
            <a:ext cx="8068323" cy="437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304568"/>
            <a:ext cx="928903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PROMOCIÓN DE LA SALUD Y PREVENCIÓN DE LA ENFERMEDAD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559746" y="6269127"/>
            <a:ext cx="35283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500" dirty="0" err="1"/>
              <a:t>Manel</a:t>
            </a:r>
            <a:r>
              <a:rPr lang="es-ES" sz="1500" dirty="0"/>
              <a:t> González Peris </a:t>
            </a:r>
            <a:r>
              <a:rPr lang="es-ES" sz="1500" dirty="0" err="1"/>
              <a:t>INEFc</a:t>
            </a:r>
            <a:endParaRPr lang="es-ES" sz="1500" dirty="0"/>
          </a:p>
          <a:p>
            <a:r>
              <a:rPr lang="es-ES" sz="1500" dirty="0"/>
              <a:t>(Barcelona, España)</a:t>
            </a:r>
          </a:p>
        </p:txBody>
      </p:sp>
    </p:spTree>
    <p:extLst>
      <p:ext uri="{BB962C8B-B14F-4D97-AF65-F5344CB8AC3E}">
        <p14:creationId xmlns:p14="http://schemas.microsoft.com/office/powerpoint/2010/main" val="13561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2206774" y="2349674"/>
            <a:ext cx="6864064" cy="4008137"/>
            <a:chOff x="5735166" y="3069754"/>
            <a:chExt cx="6215992" cy="3694519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166" y="3069754"/>
              <a:ext cx="6215992" cy="2775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5326" y="5806058"/>
              <a:ext cx="3024336" cy="958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304568"/>
            <a:ext cx="928903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PROMOCIÓN DE LA SALUD Y PREVENCIÓN DE LA ENFERMEDAD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494806" y="6415844"/>
            <a:ext cx="62530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500" dirty="0"/>
              <a:t>Plan Galicia Saludable (2011) . Referenciado de </a:t>
            </a:r>
            <a:r>
              <a:rPr lang="es-ES" sz="1500" dirty="0" err="1"/>
              <a:t>Salleras</a:t>
            </a:r>
            <a:r>
              <a:rPr lang="es-ES" sz="1500" dirty="0"/>
              <a:t> (1985)</a:t>
            </a:r>
          </a:p>
        </p:txBody>
      </p:sp>
    </p:spTree>
    <p:extLst>
      <p:ext uri="{BB962C8B-B14F-4D97-AF65-F5344CB8AC3E}">
        <p14:creationId xmlns:p14="http://schemas.microsoft.com/office/powerpoint/2010/main" val="142553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79308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CAMBIO DE CONDUCTA Y MEJORA DE ENTORNOS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8" y="2421682"/>
            <a:ext cx="3384376" cy="401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501" y="2349674"/>
            <a:ext cx="2225825" cy="209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453" y="2781722"/>
            <a:ext cx="3091750" cy="173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453" y="4866832"/>
            <a:ext cx="3091750" cy="175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62" y="4643065"/>
            <a:ext cx="2648657" cy="197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98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94606" y="3213770"/>
            <a:ext cx="11017224" cy="1872208"/>
          </a:xfrm>
        </p:spPr>
        <p:txBody>
          <a:bodyPr>
            <a:normAutofit fontScale="90000"/>
          </a:bodyPr>
          <a:lstStyle/>
          <a:p>
            <a:pPr marL="914400" indent="-914400" algn="just">
              <a:buFont typeface="+mj-lt"/>
              <a:buAutoNum type="arabicPeriod" startAt="2"/>
            </a:pPr>
            <a:r>
              <a:rPr lang="es-ES" b="1" dirty="0">
                <a:solidFill>
                  <a:schemeClr val="tx2"/>
                </a:solidFill>
              </a:rPr>
              <a:t>La inactividad física, el sedentarismo y su impacto sobre la salud y la economía</a:t>
            </a:r>
          </a:p>
        </p:txBody>
      </p:sp>
    </p:spTree>
    <p:extLst>
      <p:ext uri="{BB962C8B-B14F-4D97-AF65-F5344CB8AC3E}">
        <p14:creationId xmlns:p14="http://schemas.microsoft.com/office/powerpoint/2010/main" val="1358120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94606" y="5571450"/>
            <a:ext cx="10945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GBD 2015 Risk Factors Collaborators. Global, regional, and national comparative risk assessment of 79 </a:t>
            </a:r>
            <a:r>
              <a:rPr lang="en-US" sz="1400" dirty="0" err="1"/>
              <a:t>behavioural</a:t>
            </a:r>
            <a:r>
              <a:rPr lang="en-US" sz="1400" dirty="0"/>
              <a:t>, environmental and occupational, and metabolic risks or clusters of risks, 1990–2015: a systematic analysis for the Global Burden of Disease Study 2015. Lancet, 2016; 388(10053):1659-1724</a:t>
            </a:r>
            <a:endParaRPr lang="es-ES" sz="1400" dirty="0"/>
          </a:p>
        </p:txBody>
      </p:sp>
      <p:sp>
        <p:nvSpPr>
          <p:cNvPr id="5" name="4 Rectángulo"/>
          <p:cNvSpPr/>
          <p:nvPr/>
        </p:nvSpPr>
        <p:spPr>
          <a:xfrm>
            <a:off x="660546" y="3232512"/>
            <a:ext cx="111232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2"/>
                </a:solidFill>
              </a:rPr>
              <a:t>Unos 1,6 millones de muertes anuales pueden atribuirse a una actividad física insuficiente.</a:t>
            </a: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 err="1">
                <a:solidFill>
                  <a:schemeClr val="bg1"/>
                </a:solidFill>
              </a:rPr>
              <a:t>IMPACTO</a:t>
            </a:r>
            <a:r>
              <a:rPr lang="es-ES" sz="3600" b="1" dirty="0">
                <a:solidFill>
                  <a:schemeClr val="bg1"/>
                </a:solidFill>
              </a:rPr>
              <a:t> SOBRE LA SALUD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8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60546" y="3232512"/>
            <a:ext cx="10801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b="1" dirty="0">
                <a:solidFill>
                  <a:schemeClr val="tx2"/>
                </a:solidFill>
              </a:rPr>
              <a:t>La inactividad física es la responsable del 13,4% de las muertes al año en España </a:t>
            </a:r>
            <a:r>
              <a:rPr lang="es-ES" sz="2400" b="1" dirty="0">
                <a:solidFill>
                  <a:schemeClr val="tx2"/>
                </a:solidFill>
              </a:rPr>
              <a:t>(Fundación España Activa, 2017)</a:t>
            </a:r>
            <a:r>
              <a:rPr lang="es-ES" sz="3200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 err="1">
                <a:solidFill>
                  <a:schemeClr val="bg1"/>
                </a:solidFill>
              </a:rPr>
              <a:t>IMPACTO</a:t>
            </a:r>
            <a:r>
              <a:rPr lang="es-ES" sz="3600" b="1" dirty="0">
                <a:solidFill>
                  <a:schemeClr val="bg1"/>
                </a:solidFill>
              </a:rPr>
              <a:t> SOBRE LA SALUD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9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 err="1">
                <a:solidFill>
                  <a:schemeClr val="bg1"/>
                </a:solidFill>
              </a:rPr>
              <a:t>IMPACTO</a:t>
            </a:r>
            <a:r>
              <a:rPr lang="es-ES" sz="3600" b="1" dirty="0">
                <a:solidFill>
                  <a:schemeClr val="bg1"/>
                </a:solidFill>
              </a:rPr>
              <a:t> SOBRE LA SALUD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78582" y="3285778"/>
            <a:ext cx="113772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dirty="0">
                <a:solidFill>
                  <a:srgbClr val="0070C0"/>
                </a:solidFill>
              </a:rPr>
              <a:t>A nivel mundial, a la inactividad física se le atribuyen el 6% de las enfermedades coronarias, del 7% de la diabetes tipo 2, del 10% de cáncer de mama, del 10% de cáncer de colon y del 9% de la mortalidad por todas las causas (Lee et al., 2012) </a:t>
            </a:r>
          </a:p>
        </p:txBody>
      </p:sp>
    </p:spTree>
    <p:extLst>
      <p:ext uri="{BB962C8B-B14F-4D97-AF65-F5344CB8AC3E}">
        <p14:creationId xmlns:p14="http://schemas.microsoft.com/office/powerpoint/2010/main" val="349607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1015312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 err="1">
                <a:solidFill>
                  <a:schemeClr val="bg1"/>
                </a:solidFill>
              </a:rPr>
              <a:t>IMPACTO</a:t>
            </a:r>
            <a:r>
              <a:rPr lang="es-ES" sz="3600" b="1" dirty="0">
                <a:solidFill>
                  <a:schemeClr val="bg1"/>
                </a:solidFill>
              </a:rPr>
              <a:t> SOBRE LA SALUD (</a:t>
            </a:r>
            <a:r>
              <a:rPr lang="es-ES" sz="3600" b="1" dirty="0" err="1">
                <a:solidFill>
                  <a:schemeClr val="bg1"/>
                </a:solidFill>
              </a:rPr>
              <a:t>Sobrepreso</a:t>
            </a:r>
            <a:r>
              <a:rPr lang="es-ES" sz="3600" b="1" dirty="0">
                <a:solidFill>
                  <a:schemeClr val="bg1"/>
                </a:solidFill>
              </a:rPr>
              <a:t> y obesidad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87930" y="2762558"/>
            <a:ext cx="110798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rgbClr val="0070C0"/>
                </a:solidFill>
              </a:rPr>
              <a:t>2.200 millones de personas sufren sobrepeso u obesidad en el mundo (30% población).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rgbClr val="0070C0"/>
                </a:solidFill>
              </a:rPr>
              <a:t>Desde 1980 la obesidad se ha duplicado en más de 70 países.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rgbClr val="0070C0"/>
                </a:solidFill>
              </a:rPr>
              <a:t>En muchos casos, el ritmo de obesidad en niños supera al de adultos.</a:t>
            </a:r>
          </a:p>
          <a:p>
            <a:pPr algn="just"/>
            <a:r>
              <a:rPr lang="es-ES" sz="32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06574" y="6002918"/>
            <a:ext cx="11521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Institute for Health Metrics and Evaluation (IHME). Overweight and Obesity Viz. Seattle, WA: IHME, University of Washington, 2017. Available from </a:t>
            </a:r>
            <a:r>
              <a:rPr lang="en-US" sz="1400" dirty="0">
                <a:hlinkClick r:id="rId2"/>
              </a:rPr>
              <a:t>http://vizhub.healthdata.org/obesity</a:t>
            </a:r>
            <a:r>
              <a:rPr lang="en-US" sz="1400" dirty="0"/>
              <a:t>.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53138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 err="1">
                <a:solidFill>
                  <a:schemeClr val="bg1"/>
                </a:solidFill>
              </a:rPr>
              <a:t>IMPACTO</a:t>
            </a:r>
            <a:r>
              <a:rPr lang="es-ES" sz="3600" b="1" dirty="0">
                <a:solidFill>
                  <a:schemeClr val="bg1"/>
                </a:solidFill>
              </a:rPr>
              <a:t> SOBRE LA SALUD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06574" y="6002918"/>
            <a:ext cx="11521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200 </a:t>
            </a:r>
            <a:r>
              <a:rPr lang="en-US" sz="1400" dirty="0" err="1"/>
              <a:t>países</a:t>
            </a:r>
            <a:r>
              <a:rPr lang="en-US" sz="1400" dirty="0"/>
              <a:t> (</a:t>
            </a:r>
            <a:r>
              <a:rPr lang="en-US" sz="1400" dirty="0" err="1"/>
              <a:t>edades</a:t>
            </a:r>
            <a:r>
              <a:rPr lang="en-US" sz="1400" dirty="0"/>
              <a:t> 5 a 19). </a:t>
            </a:r>
            <a:r>
              <a:rPr lang="es-ES" sz="1400" dirty="0"/>
              <a:t>Estudios realizados (entre 1975 – 2016) a casi 130 millones de niños (altura y peso).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>
                <a:hlinkClick r:id="rId2"/>
              </a:rPr>
              <a:t>http://www.thelancet.com/journals/lancet/article/PIIS0140-6736(17)32129-3/fulltext?elsca1=tlpr</a:t>
            </a:r>
            <a:endParaRPr 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99" y="2133650"/>
            <a:ext cx="66770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8" y="1731325"/>
            <a:ext cx="12573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23328" y="3429000"/>
            <a:ext cx="113605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2800" b="1" dirty="0">
                <a:solidFill>
                  <a:srgbClr val="0070C0"/>
                </a:solidFill>
              </a:rPr>
              <a:t>El número de casos a nivel mundial ha pasado de </a:t>
            </a:r>
            <a:r>
              <a:rPr lang="es-ES" sz="2800" b="1" dirty="0">
                <a:solidFill>
                  <a:srgbClr val="FF0000"/>
                </a:solidFill>
              </a:rPr>
              <a:t>11 a 124 millones de niños y niñas entre 1975 y 2016.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es-ES" sz="2800" b="1" dirty="0">
              <a:solidFill>
                <a:srgbClr val="0070C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es-ES" sz="2800" b="1" dirty="0">
                <a:solidFill>
                  <a:srgbClr val="0070C0"/>
                </a:solidFill>
              </a:rPr>
              <a:t>La OMS revela que en </a:t>
            </a:r>
            <a:r>
              <a:rPr lang="es-ES" sz="2800" b="1" dirty="0">
                <a:solidFill>
                  <a:srgbClr val="FF0000"/>
                </a:solidFill>
              </a:rPr>
              <a:t>España</a:t>
            </a:r>
            <a:r>
              <a:rPr lang="es-ES" sz="2800" b="1" dirty="0">
                <a:solidFill>
                  <a:srgbClr val="0070C0"/>
                </a:solidFill>
              </a:rPr>
              <a:t> se ha </a:t>
            </a:r>
            <a:r>
              <a:rPr lang="es-ES" sz="2800" b="1" dirty="0">
                <a:solidFill>
                  <a:srgbClr val="FF0000"/>
                </a:solidFill>
              </a:rPr>
              <a:t>cuadruplicado</a:t>
            </a:r>
            <a:r>
              <a:rPr lang="es-ES" sz="2800" b="1" dirty="0">
                <a:solidFill>
                  <a:srgbClr val="0070C0"/>
                </a:solidFill>
              </a:rPr>
              <a:t> la prevalencia de esta enfermedad en el mismo periodo.</a:t>
            </a:r>
          </a:p>
        </p:txBody>
      </p:sp>
    </p:spTree>
    <p:extLst>
      <p:ext uri="{BB962C8B-B14F-4D97-AF65-F5344CB8AC3E}">
        <p14:creationId xmlns:p14="http://schemas.microsoft.com/office/powerpoint/2010/main" val="52752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83776" y="333450"/>
            <a:ext cx="892899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DATOS INACTIVIDAD FÍSICA (</a:t>
            </a:r>
            <a:r>
              <a:rPr lang="es-ES" sz="3600" b="1" dirty="0" err="1">
                <a:solidFill>
                  <a:schemeClr val="bg1"/>
                </a:solidFill>
              </a:rPr>
              <a:t>Sallis</a:t>
            </a:r>
            <a:r>
              <a:rPr lang="es-ES" sz="3600" b="1" dirty="0">
                <a:solidFill>
                  <a:schemeClr val="bg1"/>
                </a:solidFill>
              </a:rPr>
              <a:t> et al, 2016)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87028" y="2925738"/>
            <a:ext cx="1139681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 err="1">
                <a:solidFill>
                  <a:schemeClr val="tx2"/>
                </a:solidFill>
              </a:rPr>
              <a:t>Sallis</a:t>
            </a:r>
            <a:r>
              <a:rPr lang="es-ES" sz="2300" b="1" dirty="0">
                <a:solidFill>
                  <a:schemeClr val="tx2"/>
                </a:solidFill>
              </a:rPr>
              <a:t> et al. (2016) delimitó que existe inactividad física cuando se realiza menos de 150 min de actividad de intensidad moderada o 75 minutos de actividad de intensidad vigorosa por semana, o una combinación equivalente, independientemente de la frecuencia semanal.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89492" y="4581922"/>
            <a:ext cx="11233248" cy="11541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2300" b="1" dirty="0">
                <a:solidFill>
                  <a:schemeClr val="tx2"/>
                </a:solidFill>
              </a:rPr>
              <a:t>Este autor obtuvo que la inactividad física entre adultos en el mundo pasaron de 31,1% en 2012 a 23,3% en 2016, y comenta que esta reducción refleja principalmente cambios en las recomendaciones en lugar de un aumento real de actividad física.</a:t>
            </a:r>
          </a:p>
        </p:txBody>
      </p:sp>
    </p:spTree>
    <p:extLst>
      <p:ext uri="{BB962C8B-B14F-4D97-AF65-F5344CB8AC3E}">
        <p14:creationId xmlns:p14="http://schemas.microsoft.com/office/powerpoint/2010/main" val="391739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94606" y="3213770"/>
            <a:ext cx="11017224" cy="1253018"/>
          </a:xfrm>
        </p:spPr>
        <p:txBody>
          <a:bodyPr vert="horz" lIns="108850" tIns="54425" rIns="108850" bIns="54425" rtlCol="0" anchor="ctr">
            <a:normAutofit/>
          </a:bodyPr>
          <a:lstStyle/>
          <a:p>
            <a:pPr algn="just"/>
            <a:r>
              <a:rPr lang="es-ES" b="1" dirty="0">
                <a:solidFill>
                  <a:schemeClr val="tx2"/>
                </a:solidFill>
              </a:rPr>
              <a:t>1. Contextualización</a:t>
            </a:r>
          </a:p>
        </p:txBody>
      </p:sp>
    </p:spTree>
    <p:extLst>
      <p:ext uri="{BB962C8B-B14F-4D97-AF65-F5344CB8AC3E}">
        <p14:creationId xmlns:p14="http://schemas.microsoft.com/office/powerpoint/2010/main" val="34927276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23595" y="3069754"/>
            <a:ext cx="1143224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solidFill>
                  <a:schemeClr val="tx2"/>
                </a:solidFill>
              </a:rPr>
              <a:t>Los grupos de edad avanzada poseen mayor riesgo de inactividad.</a:t>
            </a:r>
          </a:p>
          <a:p>
            <a:endParaRPr lang="es-ES" sz="2800" b="1" dirty="0">
              <a:solidFill>
                <a:schemeClr val="tx2"/>
              </a:solidFill>
            </a:endParaRPr>
          </a:p>
          <a:p>
            <a:r>
              <a:rPr lang="es-ES" sz="2800" b="1" dirty="0">
                <a:solidFill>
                  <a:schemeClr val="tx2"/>
                </a:solidFill>
              </a:rPr>
              <a:t>La categoría de edad más avanzada muestra más del doble de inactividad que los más jóvenes (80 años o más, 55,3% versus 18-29 años, 19,4%). </a:t>
            </a: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83776" y="333450"/>
            <a:ext cx="892899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DATOS INACTIVIDAD FÍSICA (</a:t>
            </a:r>
            <a:r>
              <a:rPr lang="es-ES" sz="3600" b="1" dirty="0" err="1">
                <a:solidFill>
                  <a:schemeClr val="bg1"/>
                </a:solidFill>
              </a:rPr>
              <a:t>Sallis</a:t>
            </a:r>
            <a:r>
              <a:rPr lang="es-ES" sz="3600" b="1" dirty="0">
                <a:solidFill>
                  <a:schemeClr val="bg1"/>
                </a:solidFill>
              </a:rPr>
              <a:t> et al., 2016)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95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1000911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DATOS INACTIVIDAD FÍSICA ADOLESCENTES</a:t>
            </a:r>
            <a:br>
              <a:rPr lang="es-ES" sz="36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(OMS, 2016)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88763" y="3653163"/>
            <a:ext cx="11161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b="1" dirty="0">
                <a:solidFill>
                  <a:schemeClr val="tx2"/>
                </a:solidFill>
              </a:rPr>
              <a:t>El 81% de los adolescentes de todo el mundo no realiza 60 minutos diarios de actividad física.</a:t>
            </a:r>
          </a:p>
        </p:txBody>
      </p:sp>
    </p:spTree>
    <p:extLst>
      <p:ext uri="{BB962C8B-B14F-4D97-AF65-F5344CB8AC3E}">
        <p14:creationId xmlns:p14="http://schemas.microsoft.com/office/powerpoint/2010/main" val="40131323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0590" y="2277666"/>
            <a:ext cx="10945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b="1" dirty="0"/>
              <a:t>Actividad física</a:t>
            </a:r>
            <a:r>
              <a:rPr lang="es-ES" sz="3200" dirty="0"/>
              <a:t>:</a:t>
            </a:r>
          </a:p>
          <a:p>
            <a:pPr marL="1001451" lvl="1" indent="-457200" algn="just">
              <a:buFont typeface="Arial" pitchFamily="34" charset="0"/>
              <a:buChar char="•"/>
            </a:pPr>
            <a:r>
              <a:rPr lang="es-ES" sz="2400" dirty="0"/>
              <a:t>Movimiento corporal producido por la acción muscular voluntaria que aumenta el gasto de energía.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50590" y="3717826"/>
            <a:ext cx="109452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b="1" dirty="0"/>
              <a:t>Ejercicio físico</a:t>
            </a:r>
            <a:r>
              <a:rPr lang="es-ES" sz="3200" dirty="0"/>
              <a:t>:</a:t>
            </a:r>
          </a:p>
          <a:p>
            <a:pPr marL="1001451" lvl="1" indent="-457200" algn="just">
              <a:buFont typeface="Arial" pitchFamily="34" charset="0"/>
              <a:buChar char="•"/>
            </a:pPr>
            <a:r>
              <a:rPr lang="es-ES" sz="2400" dirty="0"/>
              <a:t>Es un término más específico que implica una actividad física planificada, estructurada y repetitiva realizada con una meta, con frecuencia con el objetivo de mejorar o mantener la condición física.</a:t>
            </a:r>
            <a:endParaRPr lang="es-ES" sz="6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50590" y="5500023"/>
            <a:ext cx="10945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b="1" dirty="0"/>
              <a:t>Deporte</a:t>
            </a:r>
            <a:r>
              <a:rPr lang="es-ES" sz="3200" dirty="0"/>
              <a:t>:</a:t>
            </a:r>
          </a:p>
          <a:p>
            <a:pPr marL="1001451" lvl="1" indent="-457200" algn="just">
              <a:buFont typeface="Arial" pitchFamily="34" charset="0"/>
              <a:buChar char="•"/>
            </a:pPr>
            <a:r>
              <a:rPr lang="es-ES" sz="2400" dirty="0"/>
              <a:t>Sujeto a determinadas normas y vinculado normalmente a la competición.</a:t>
            </a:r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CONCEPTOS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22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0590" y="3573810"/>
            <a:ext cx="112024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ES" sz="3200" b="1" dirty="0"/>
              <a:t>Actividad físico-deportiva (Estrategia fomento AFD)</a:t>
            </a:r>
            <a:r>
              <a:rPr lang="es-ES" sz="3200" dirty="0"/>
              <a:t>: integra la actividad física y el deporte. Se plantea el término desde una visión amplia, global e integral.</a:t>
            </a: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CONCEPTOS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9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82638" y="2565698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/>
              <a:t>INACTIVIDAD FÍSICA EN EL TIEMPO LIBRE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058773" y="3879409"/>
            <a:ext cx="30243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/>
              <a:t>SEDENTARISMO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095206" y="2637706"/>
            <a:ext cx="54726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Comportamiento del individuo en su tiempo libre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095206" y="3717826"/>
            <a:ext cx="54726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Comportamiento del individuo durante su actividad principal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4511030" y="2781722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erecha"/>
          <p:cNvSpPr/>
          <p:nvPr/>
        </p:nvSpPr>
        <p:spPr>
          <a:xfrm>
            <a:off x="4472749" y="3879409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054646" y="4941962"/>
            <a:ext cx="302433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/>
              <a:t>INACTIVIDAD FÍSICA EN LA VIDA COTIDIANA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095206" y="4996403"/>
            <a:ext cx="547260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Comportamiento del individuo en su vida cotidiana sin tener en cuenta el ocio ni su actividad principal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4511030" y="5246544"/>
            <a:ext cx="720080" cy="41549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928903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CONCEPTOS (Inactividad física y sedentarismo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6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4" grpId="0"/>
      <p:bldP spid="7" grpId="0"/>
      <p:bldP spid="8" grpId="0" animBg="1"/>
      <p:bldP spid="9" grpId="0" animBg="1"/>
      <p:bldP spid="10" grpId="0"/>
      <p:bldP spid="11" grpId="0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AFD, CONDICIÓN FÍSICA Y SALUD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70570" y="2184521"/>
            <a:ext cx="7272808" cy="4646517"/>
            <a:chOff x="370570" y="2184521"/>
            <a:chExt cx="7272808" cy="464651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570" y="2184521"/>
              <a:ext cx="7272808" cy="4646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CuadroTexto"/>
            <p:cNvSpPr txBox="1"/>
            <p:nvPr/>
          </p:nvSpPr>
          <p:spPr>
            <a:xfrm>
              <a:off x="2062758" y="4356606"/>
              <a:ext cx="720080" cy="3847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900" b="1" dirty="0">
                  <a:solidFill>
                    <a:schemeClr val="bg2">
                      <a:lumMod val="50000"/>
                    </a:schemeClr>
                  </a:solidFill>
                </a:rPr>
                <a:t>AFD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718942" y="4336281"/>
              <a:ext cx="720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>
                  <a:solidFill>
                    <a:schemeClr val="bg2">
                      <a:lumMod val="50000"/>
                    </a:schemeClr>
                  </a:solidFill>
                </a:rPr>
                <a:t>CF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5303118" y="4365898"/>
              <a:ext cx="792088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500" b="1" dirty="0">
                  <a:solidFill>
                    <a:schemeClr val="bg2">
                      <a:lumMod val="50000"/>
                    </a:schemeClr>
                  </a:solidFill>
                </a:rPr>
                <a:t>SALUD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50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7344816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2.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PRIORIDADES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070871" y="2422257"/>
            <a:ext cx="8784976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ES" sz="2800" dirty="0"/>
              <a:t>(2.000). </a:t>
            </a:r>
            <a:r>
              <a:rPr lang="pt-PT" sz="2800" dirty="0"/>
              <a:t>Estrategia Mundial para la prevención y el control de las enfermedades no transmisibles.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800" dirty="0"/>
              <a:t>(2004).Resolución sobre una Estrategia Mundial sobre Régimen Alimentario, Actividad Física y Salud.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800" dirty="0"/>
              <a:t>(2010). Publicación recomendaciones mundiales sobre actividad física para la salud.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800" dirty="0"/>
              <a:t>(2015). Estrategia Europea de Actividad Física de la Oficina Regional de la OMS para Europa 2016-2025.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26" y="3861842"/>
            <a:ext cx="1947659" cy="64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606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23291" y="3861842"/>
            <a:ext cx="319565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200" b="1" dirty="0">
                <a:solidFill>
                  <a:schemeClr val="tx2"/>
                </a:solidFill>
              </a:rPr>
              <a:t>Estrategia Mundial para la prevención y el control de las enfermedades no transmisibles (2.000). </a:t>
            </a:r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42493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ESTRATEGIA MUNDIAL PREVENCIÓN </a:t>
            </a:r>
            <a:r>
              <a:rPr lang="es-ES" sz="3600" b="1" dirty="0" err="1">
                <a:solidFill>
                  <a:schemeClr val="bg1"/>
                </a:solidFill>
              </a:rPr>
              <a:t>ENTs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150990" y="2493690"/>
            <a:ext cx="777686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Reducir los factores de riesgo de enfermedades crónicas asociados a las dietas malsanas y a la inactividad física a través de </a:t>
            </a:r>
            <a:r>
              <a:rPr lang="es-ES" b="1" dirty="0">
                <a:solidFill>
                  <a:srgbClr val="FF0000"/>
                </a:solidFill>
              </a:rPr>
              <a:t>medidas de salud pública</a:t>
            </a:r>
            <a:r>
              <a:rPr lang="es-ES" b="1" dirty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>
                <a:solidFill>
                  <a:srgbClr val="FF0000"/>
                </a:solidFill>
              </a:rPr>
              <a:t>Incrementar la concienciación </a:t>
            </a:r>
            <a:r>
              <a:rPr lang="es-ES" b="1" dirty="0">
                <a:solidFill>
                  <a:schemeClr val="tx2"/>
                </a:solidFill>
              </a:rPr>
              <a:t>y los conocimientos acerca de la influencia de la dieta y de la actividad física en la salud, así como de los efectos positivos de las intervenciones preventivas.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Establecer, fortalecer y </a:t>
            </a:r>
            <a:r>
              <a:rPr lang="es-ES" b="1" dirty="0">
                <a:solidFill>
                  <a:srgbClr val="FF0000"/>
                </a:solidFill>
              </a:rPr>
              <a:t>aplicar políticas y planes de acción mundiales, regionales y nacionales</a:t>
            </a:r>
            <a:r>
              <a:rPr lang="es-ES" b="1" dirty="0">
                <a:solidFill>
                  <a:schemeClr val="tx2"/>
                </a:solidFill>
              </a:rPr>
              <a:t> para mejorar las dietas y aumentar la actividad física que sean sostenibles e integrales, y cuenten con la participación activa de todos los sectores.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>
                <a:solidFill>
                  <a:srgbClr val="FF0000"/>
                </a:solidFill>
              </a:rPr>
              <a:t>Seguir de cerca los datos científicos y fomentar la investigación sobre la dieta y la actividad física</a:t>
            </a:r>
            <a:r>
              <a:rPr lang="es-ES" b="1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2" y="2709714"/>
            <a:ext cx="24003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2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0" y="3501802"/>
            <a:ext cx="3116982" cy="191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078982" y="2637050"/>
            <a:ext cx="777686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Los cambios en los hábitos alimentarios y las modalidades de actividad física requerirán los esfuerzos combinados de muchas partes interesadas, públicas y privadas, durante varios decenios. </a:t>
            </a:r>
            <a:r>
              <a:rPr lang="es-ES" b="1" dirty="0">
                <a:solidFill>
                  <a:srgbClr val="FF0000"/>
                </a:solidFill>
              </a:rPr>
              <a:t>Se necesita la combinación de acciones válidas y eficaces a nivel mundial, regional, nacional y local</a:t>
            </a:r>
            <a:r>
              <a:rPr lang="es-ES" b="1" dirty="0">
                <a:solidFill>
                  <a:schemeClr val="tx2"/>
                </a:solidFill>
              </a:rPr>
              <a:t>, así como una vigilancia y una </a:t>
            </a:r>
            <a:r>
              <a:rPr lang="es-ES" b="1" dirty="0">
                <a:solidFill>
                  <a:srgbClr val="FF0000"/>
                </a:solidFill>
              </a:rPr>
              <a:t>evaluación</a:t>
            </a:r>
            <a:r>
              <a:rPr lang="es-ES" b="1" dirty="0">
                <a:solidFill>
                  <a:schemeClr val="tx2"/>
                </a:solidFill>
              </a:rPr>
              <a:t> atentas de sus repercusiones.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rgbClr val="FF0000"/>
                </a:solidFill>
              </a:rPr>
              <a:t>La función de los gobiernos es decisiva para lograr cambios duraderos en la salud pública.</a:t>
            </a:r>
            <a:r>
              <a:rPr lang="es-ES" b="1" dirty="0">
                <a:solidFill>
                  <a:schemeClr val="tx2"/>
                </a:solidFill>
              </a:rPr>
              <a:t>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Se alienta a los gobiernos a que aprovechen las estructuras y procesos existentes que ya abordan diversos aspectos del régimen alimentario, la nutrición y la actividad física.</a:t>
            </a:r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406574" y="405458"/>
            <a:ext cx="964907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ESTRATEGIA MUNDIAL RÉGIMEN ALIMENTARIO, AF Y SALUD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4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856984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RECOMENDACIONES OMS 2010 (5-17 años)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78582" y="2709714"/>
            <a:ext cx="112774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sz="2400" b="1" dirty="0">
                <a:solidFill>
                  <a:schemeClr val="tx2"/>
                </a:solidFill>
              </a:rPr>
              <a:t>Deberían acumular un mínimo de </a:t>
            </a:r>
            <a:r>
              <a:rPr lang="es-ES" sz="2400" b="1" u="sng" dirty="0">
                <a:solidFill>
                  <a:schemeClr val="tx2"/>
                </a:solidFill>
              </a:rPr>
              <a:t>60 minutos diarios </a:t>
            </a:r>
            <a:r>
              <a:rPr lang="es-ES" sz="2400" b="1" dirty="0">
                <a:solidFill>
                  <a:schemeClr val="tx2"/>
                </a:solidFill>
              </a:rPr>
              <a:t>de actividad física moderada o vigorosa.</a:t>
            </a:r>
          </a:p>
          <a:p>
            <a:endParaRPr lang="es-ES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1" dirty="0">
                <a:solidFill>
                  <a:schemeClr val="tx2"/>
                </a:solidFill>
              </a:rPr>
              <a:t>La actividad física durante </a:t>
            </a:r>
            <a:r>
              <a:rPr lang="es-ES" sz="2400" b="1" u="sng" dirty="0">
                <a:solidFill>
                  <a:schemeClr val="tx2"/>
                </a:solidFill>
              </a:rPr>
              <a:t>más de 60 minutos </a:t>
            </a:r>
            <a:r>
              <a:rPr lang="es-ES" sz="2400" b="1" dirty="0">
                <a:solidFill>
                  <a:schemeClr val="tx2"/>
                </a:solidFill>
              </a:rPr>
              <a:t>reporta </a:t>
            </a:r>
            <a:r>
              <a:rPr lang="es-ES" sz="2400" b="1" u="sng" dirty="0">
                <a:solidFill>
                  <a:schemeClr val="tx2"/>
                </a:solidFill>
              </a:rPr>
              <a:t>beneficios adicionales </a:t>
            </a:r>
            <a:r>
              <a:rPr lang="es-ES" sz="2400" b="1" dirty="0">
                <a:solidFill>
                  <a:schemeClr val="tx2"/>
                </a:solidFill>
              </a:rPr>
              <a:t>para la salud.</a:t>
            </a:r>
          </a:p>
          <a:p>
            <a:endParaRPr lang="es-ES" sz="2400" b="1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s-ES" sz="2400" b="1" dirty="0">
                <a:solidFill>
                  <a:schemeClr val="tx2"/>
                </a:solidFill>
              </a:rPr>
              <a:t>La actividad física diaria debería ser, </a:t>
            </a:r>
            <a:r>
              <a:rPr lang="es-ES" sz="2400" b="1" u="sng" dirty="0">
                <a:solidFill>
                  <a:schemeClr val="tx2"/>
                </a:solidFill>
              </a:rPr>
              <a:t>en su mayor parte, aeróbica</a:t>
            </a:r>
            <a:r>
              <a:rPr lang="es-ES" sz="2400" b="1" dirty="0">
                <a:solidFill>
                  <a:schemeClr val="tx2"/>
                </a:solidFill>
              </a:rPr>
              <a:t>. Convendría incorporar actividades vigorosas, en particular para fortalecer los músculos y los huesos, como mínimo tres veces a la semana.</a:t>
            </a:r>
          </a:p>
        </p:txBody>
      </p:sp>
    </p:spTree>
    <p:extLst>
      <p:ext uri="{BB962C8B-B14F-4D97-AF65-F5344CB8AC3E}">
        <p14:creationId xmlns:p14="http://schemas.microsoft.com/office/powerpoint/2010/main" val="2170864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ESPERANZA DE VIDA AL NACER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2061642"/>
            <a:ext cx="49911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841390" y="6382122"/>
            <a:ext cx="51125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0070C0"/>
                </a:solidFill>
              </a:rPr>
              <a:t>Foro Económico Mundial (2015). Informe sobre competitividad.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871367"/>
              </p:ext>
            </p:extLst>
          </p:nvPr>
        </p:nvGraphicFramePr>
        <p:xfrm>
          <a:off x="6383238" y="2872190"/>
          <a:ext cx="5160679" cy="3342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PAÍS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AÑOS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Costa Rica (p. 31)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79,9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Chile (p. 33)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79,6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Puerto Rico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78,5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Panamá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77,4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72">
                <a:tc>
                  <a:txBody>
                    <a:bodyPr/>
                    <a:lstStyle/>
                    <a:p>
                      <a:r>
                        <a:rPr lang="es-ES" sz="1800" dirty="0"/>
                        <a:t>México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77,1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432">
                <a:tc>
                  <a:txBody>
                    <a:bodyPr/>
                    <a:lstStyle/>
                    <a:p>
                      <a:r>
                        <a:rPr lang="es-ES" sz="1800" dirty="0"/>
                        <a:t>Uruguay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76,9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32">
                <a:tc>
                  <a:txBody>
                    <a:bodyPr/>
                    <a:lstStyle/>
                    <a:p>
                      <a:r>
                        <a:rPr lang="es-ES" sz="1800" dirty="0"/>
                        <a:t>Argentina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560">
                <a:tc>
                  <a:txBody>
                    <a:bodyPr/>
                    <a:lstStyle/>
                    <a:p>
                      <a:r>
                        <a:rPr lang="es-ES" sz="1800" dirty="0"/>
                        <a:t>Perú ,</a:t>
                      </a:r>
                      <a:r>
                        <a:rPr lang="es-ES" sz="1800" baseline="0" dirty="0"/>
                        <a:t> </a:t>
                      </a:r>
                      <a:r>
                        <a:rPr lang="es-ES" sz="1800" dirty="0"/>
                        <a:t>Venezuela y Nicaragua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dirty="0"/>
                        <a:t>74,5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3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78582" y="2448679"/>
            <a:ext cx="113052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ES" b="1" u="sng" dirty="0">
                <a:solidFill>
                  <a:schemeClr val="tx2"/>
                </a:solidFill>
              </a:rPr>
              <a:t>Mínimo de 150 minutos semanales de actividad física aeróbica </a:t>
            </a:r>
            <a:r>
              <a:rPr lang="es-ES" b="1" dirty="0">
                <a:solidFill>
                  <a:schemeClr val="tx2"/>
                </a:solidFill>
              </a:rPr>
              <a:t>moderada, o bien un mínimo de </a:t>
            </a:r>
            <a:r>
              <a:rPr lang="es-ES" b="1" u="sng" dirty="0">
                <a:solidFill>
                  <a:schemeClr val="tx2"/>
                </a:solidFill>
              </a:rPr>
              <a:t>75 minutos semanales de actividad aeróbica vigorosa</a:t>
            </a:r>
            <a:r>
              <a:rPr lang="es-ES" b="1" dirty="0">
                <a:solidFill>
                  <a:schemeClr val="tx2"/>
                </a:solidFill>
              </a:rPr>
              <a:t>, o bien una </a:t>
            </a:r>
            <a:r>
              <a:rPr lang="es-ES" b="1" u="sng" dirty="0">
                <a:solidFill>
                  <a:schemeClr val="tx2"/>
                </a:solidFill>
              </a:rPr>
              <a:t>combinación equivalente</a:t>
            </a:r>
            <a:r>
              <a:rPr lang="es-ES" b="1" dirty="0">
                <a:solidFill>
                  <a:schemeClr val="tx2"/>
                </a:solidFill>
              </a:rPr>
              <a:t> de actividad moderada y vigorosa.</a:t>
            </a:r>
          </a:p>
          <a:p>
            <a:pPr algn="just"/>
            <a:endParaRPr lang="es-ES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La actividad aeróbica se realizará en </a:t>
            </a:r>
            <a:r>
              <a:rPr lang="es-ES" b="1" u="sng" dirty="0">
                <a:solidFill>
                  <a:schemeClr val="tx2"/>
                </a:solidFill>
              </a:rPr>
              <a:t>sesiones de 10 minutos</a:t>
            </a:r>
            <a:r>
              <a:rPr lang="es-ES" b="1" dirty="0">
                <a:solidFill>
                  <a:schemeClr val="tx2"/>
                </a:solidFill>
              </a:rPr>
              <a:t>, como mínimo.</a:t>
            </a:r>
          </a:p>
          <a:p>
            <a:pPr algn="just"/>
            <a:endParaRPr lang="es-ES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Para obtener mayores </a:t>
            </a:r>
            <a:r>
              <a:rPr lang="es-ES" b="1" u="sng" dirty="0">
                <a:solidFill>
                  <a:schemeClr val="tx2"/>
                </a:solidFill>
              </a:rPr>
              <a:t>beneficios</a:t>
            </a:r>
            <a:r>
              <a:rPr lang="es-ES" b="1" dirty="0">
                <a:solidFill>
                  <a:schemeClr val="tx2"/>
                </a:solidFill>
              </a:rPr>
              <a:t>, los adultos deberían </a:t>
            </a:r>
            <a:r>
              <a:rPr lang="es-ES" b="1" u="sng" dirty="0">
                <a:solidFill>
                  <a:schemeClr val="tx2"/>
                </a:solidFill>
              </a:rPr>
              <a:t>incrementar</a:t>
            </a:r>
            <a:r>
              <a:rPr lang="es-ES" b="1" dirty="0">
                <a:solidFill>
                  <a:schemeClr val="tx2"/>
                </a:solidFill>
              </a:rPr>
              <a:t> esos niveles hasta 300 minutos semanales de actividad aeróbica moderada, o bien 150 minutos de actividad aeróbica vigorosa cada semana, o bien una combinación equivalente de actividad moderada y vigorosa.</a:t>
            </a:r>
          </a:p>
          <a:p>
            <a:pPr algn="just"/>
            <a:endParaRPr lang="es-ES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Deberían realizar </a:t>
            </a:r>
            <a:r>
              <a:rPr lang="es-ES" b="1" u="sng" dirty="0">
                <a:solidFill>
                  <a:schemeClr val="tx2"/>
                </a:solidFill>
              </a:rPr>
              <a:t>ejercicios de fortalecimiento muscular</a:t>
            </a:r>
            <a:r>
              <a:rPr lang="es-ES" b="1" dirty="0">
                <a:solidFill>
                  <a:schemeClr val="tx2"/>
                </a:solidFill>
              </a:rPr>
              <a:t> de los grandes grupos musculares </a:t>
            </a:r>
            <a:r>
              <a:rPr lang="es-ES" b="1" u="sng" dirty="0">
                <a:solidFill>
                  <a:schemeClr val="tx2"/>
                </a:solidFill>
              </a:rPr>
              <a:t>dos o más días a la semana</a:t>
            </a:r>
            <a:r>
              <a:rPr lang="es-ES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856984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RECOMENDACIONES OMS 2010 (18-64 años)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620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82182" y="2349674"/>
            <a:ext cx="1166529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s-ES" sz="1900" b="1" u="sng" dirty="0">
                <a:solidFill>
                  <a:schemeClr val="tx2"/>
                </a:solidFill>
              </a:rPr>
              <a:t>Mínimo de 150 minutos semanales de actividad física aeróbica moderada</a:t>
            </a:r>
            <a:r>
              <a:rPr lang="es-ES" sz="1900" b="1" dirty="0">
                <a:solidFill>
                  <a:schemeClr val="tx2"/>
                </a:solidFill>
              </a:rPr>
              <a:t>, o </a:t>
            </a:r>
            <a:r>
              <a:rPr lang="es-ES" sz="1900" b="1" u="sng" dirty="0">
                <a:solidFill>
                  <a:schemeClr val="tx2"/>
                </a:solidFill>
              </a:rPr>
              <a:t>no menos de 75 minutos semanales de actividad aeróbica vigorosa</a:t>
            </a:r>
            <a:r>
              <a:rPr lang="es-ES" sz="1900" b="1" dirty="0">
                <a:solidFill>
                  <a:schemeClr val="tx2"/>
                </a:solidFill>
              </a:rPr>
              <a:t>, o una </a:t>
            </a:r>
            <a:r>
              <a:rPr lang="es-ES" sz="1900" b="1" u="sng" dirty="0">
                <a:solidFill>
                  <a:schemeClr val="tx2"/>
                </a:solidFill>
              </a:rPr>
              <a:t>combinación</a:t>
            </a:r>
            <a:r>
              <a:rPr lang="es-ES" sz="1900" b="1" dirty="0">
                <a:solidFill>
                  <a:schemeClr val="tx2"/>
                </a:solidFill>
              </a:rPr>
              <a:t> equivalente de actividad física moderada y vigorosa.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1900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1900" b="1" dirty="0">
                <a:solidFill>
                  <a:schemeClr val="tx2"/>
                </a:solidFill>
              </a:rPr>
              <a:t>La actividad aeróbica en sesiones de </a:t>
            </a:r>
            <a:r>
              <a:rPr lang="es-ES" sz="1900" b="1" u="sng" dirty="0">
                <a:solidFill>
                  <a:schemeClr val="tx2"/>
                </a:solidFill>
              </a:rPr>
              <a:t>10 minutos como mínimo.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1900" b="1" u="sng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1900" b="1" dirty="0">
                <a:solidFill>
                  <a:schemeClr val="tx2"/>
                </a:solidFill>
              </a:rPr>
              <a:t>Para obtener aún mayores beneficios, los adultos de este grupo de edades deberían aumentar hasta 300 minutos semanales su actividad física mediante ejercicios aeróbicos de intensidad moderada, o bien practicar 150 minutos semanales de actividad aeróbica vigorosa, o bien una combinación equivalente de actividad física moderada y vigorosa.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1900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1900" b="1" u="sng" dirty="0">
                <a:solidFill>
                  <a:schemeClr val="tx2"/>
                </a:solidFill>
              </a:rPr>
              <a:t>Personas de mayor edad con dificultades de movilidad deberían dedicar tres o más días a la semana a realizar actividades físicas para mejorar su equilibrio y evitar las caídas</a:t>
            </a:r>
            <a:r>
              <a:rPr lang="es-ES" sz="1900" b="1" dirty="0">
                <a:solidFill>
                  <a:schemeClr val="tx2"/>
                </a:solidFill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s-ES" sz="1900" b="1" dirty="0">
              <a:solidFill>
                <a:schemeClr val="tx2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1900" b="1" u="sng" dirty="0">
                <a:solidFill>
                  <a:schemeClr val="tx2"/>
                </a:solidFill>
              </a:rPr>
              <a:t>Fortalecimiento muscular </a:t>
            </a:r>
            <a:r>
              <a:rPr lang="es-ES" sz="1900" b="1" dirty="0">
                <a:solidFill>
                  <a:schemeClr val="tx2"/>
                </a:solidFill>
              </a:rPr>
              <a:t>de los grandes grupos musculares dos o más veces a la semana.</a:t>
            </a: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856984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RECOMENDACIONES OMS 2010 (+ 64 años)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2225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568952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BENEFICIOS ACTIVIDAD FÍSICO-DEPORTIVA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6" y="2419354"/>
            <a:ext cx="7056784" cy="420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0959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986693"/>
              </p:ext>
            </p:extLst>
          </p:nvPr>
        </p:nvGraphicFramePr>
        <p:xfrm>
          <a:off x="406574" y="2205659"/>
          <a:ext cx="1137726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8280920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MOTIVOS PRÁCTICA, BARRERAS, FACTORES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2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7300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COSTE INACTIVIDAD FÍSICA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50590" y="3167891"/>
            <a:ext cx="111612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2"/>
                </a:solidFill>
              </a:rPr>
              <a:t>Para el periodo 2011-2025, las pérdidas económicas cumulativas debidas a ENT en los países de ingresos bajos y medios, en la hipótesis de que se mantenga la situación actual, se estiman en US$ 7 billones (OMS, 2014).</a:t>
            </a:r>
          </a:p>
        </p:txBody>
      </p:sp>
    </p:spTree>
    <p:extLst>
      <p:ext uri="{BB962C8B-B14F-4D97-AF65-F5344CB8AC3E}">
        <p14:creationId xmlns:p14="http://schemas.microsoft.com/office/powerpoint/2010/main" val="352032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66272" y="3285778"/>
            <a:ext cx="115212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600" b="1" dirty="0">
                <a:solidFill>
                  <a:srgbClr val="FF0000"/>
                </a:solidFill>
              </a:rPr>
              <a:t>A nivel mundial</a:t>
            </a:r>
            <a:r>
              <a:rPr lang="es-ES" sz="2600" b="1" dirty="0">
                <a:solidFill>
                  <a:srgbClr val="0070C0"/>
                </a:solidFill>
              </a:rPr>
              <a:t>, el coste de la inactividad física en los sistemas de atención sanitaria en el </a:t>
            </a:r>
            <a:r>
              <a:rPr lang="es-ES" sz="2600" b="1" dirty="0">
                <a:solidFill>
                  <a:srgbClr val="FF0000"/>
                </a:solidFill>
              </a:rPr>
              <a:t>año 2013 fue de 53.800 millones de dólares</a:t>
            </a:r>
            <a:r>
              <a:rPr lang="es-ES" sz="2600" b="1" dirty="0">
                <a:solidFill>
                  <a:srgbClr val="0070C0"/>
                </a:solidFill>
              </a:rPr>
              <a:t>. Pero si a los costes directos se suman los costes indirectos, la inactividad física fue responsable de un </a:t>
            </a:r>
            <a:r>
              <a:rPr lang="es-ES" sz="2600" b="1" dirty="0">
                <a:solidFill>
                  <a:srgbClr val="FF0000"/>
                </a:solidFill>
              </a:rPr>
              <a:t>coste total de 61.700 millones de dólares en todo el mundo.</a:t>
            </a:r>
            <a:endParaRPr lang="es-ES" sz="2600" b="1" dirty="0">
              <a:solidFill>
                <a:srgbClr val="0070C0"/>
              </a:solidFill>
            </a:endParaRP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7300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COSTE INACTIVIDAD FÍSICA (</a:t>
            </a:r>
            <a:r>
              <a:rPr lang="es-ES" sz="3200" b="1" dirty="0" err="1">
                <a:solidFill>
                  <a:schemeClr val="bg1"/>
                </a:solidFill>
              </a:rPr>
              <a:t>Ding</a:t>
            </a:r>
            <a:r>
              <a:rPr lang="es-ES" sz="3200" b="1" dirty="0">
                <a:solidFill>
                  <a:schemeClr val="bg1"/>
                </a:solidFill>
              </a:rPr>
              <a:t> et al., 2016. 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33384" y="6166098"/>
            <a:ext cx="11345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/>
              <a:t>Ding</a:t>
            </a:r>
            <a:r>
              <a:rPr lang="es-ES" sz="1200" dirty="0"/>
              <a:t>, D., </a:t>
            </a:r>
            <a:r>
              <a:rPr lang="es-ES" sz="1200" dirty="0" err="1"/>
              <a:t>Lawson</a:t>
            </a:r>
            <a:r>
              <a:rPr lang="es-ES" sz="1200" dirty="0"/>
              <a:t>, K. D., </a:t>
            </a:r>
            <a:r>
              <a:rPr lang="es-ES" sz="1200" dirty="0" err="1"/>
              <a:t>Kolbe</a:t>
            </a:r>
            <a:r>
              <a:rPr lang="es-ES" sz="1200" dirty="0"/>
              <a:t>-Alexander, T. L., </a:t>
            </a:r>
            <a:r>
              <a:rPr lang="es-ES" sz="1200" dirty="0" err="1"/>
              <a:t>Finkelstein</a:t>
            </a:r>
            <a:r>
              <a:rPr lang="es-ES" sz="1200" dirty="0"/>
              <a:t>, E. A., </a:t>
            </a:r>
            <a:r>
              <a:rPr lang="es-ES" sz="1200" dirty="0" err="1"/>
              <a:t>Katzmarzyk</a:t>
            </a:r>
            <a:r>
              <a:rPr lang="es-ES" sz="1200" dirty="0"/>
              <a:t>, P. T., van </a:t>
            </a:r>
            <a:r>
              <a:rPr lang="es-ES" sz="1200" dirty="0" err="1"/>
              <a:t>Mechelen</a:t>
            </a:r>
            <a:r>
              <a:rPr lang="es-ES" sz="1200" dirty="0"/>
              <a:t>, W., … </a:t>
            </a:r>
            <a:r>
              <a:rPr lang="es-ES" sz="1200" dirty="0" err="1"/>
              <a:t>Lancet</a:t>
            </a:r>
            <a:r>
              <a:rPr lang="es-ES" sz="1200" dirty="0"/>
              <a:t> </a:t>
            </a:r>
            <a:r>
              <a:rPr lang="es-ES" sz="1200" dirty="0" err="1"/>
              <a:t>Physical</a:t>
            </a:r>
            <a:r>
              <a:rPr lang="es-ES" sz="1200" dirty="0"/>
              <a:t> </a:t>
            </a:r>
            <a:r>
              <a:rPr lang="es-ES" sz="1200" dirty="0" err="1"/>
              <a:t>Activity</a:t>
            </a:r>
            <a:r>
              <a:rPr lang="es-ES" sz="1200" dirty="0"/>
              <a:t> Series 2 </a:t>
            </a:r>
            <a:r>
              <a:rPr lang="es-ES" sz="1200" dirty="0" err="1"/>
              <a:t>Executive</a:t>
            </a:r>
            <a:r>
              <a:rPr lang="es-ES" sz="1200" dirty="0"/>
              <a:t> </a:t>
            </a:r>
            <a:r>
              <a:rPr lang="es-ES" sz="1200" dirty="0" err="1"/>
              <a:t>Committee</a:t>
            </a:r>
            <a:r>
              <a:rPr lang="es-ES" sz="1200" dirty="0"/>
              <a:t>. </a:t>
            </a:r>
            <a:r>
              <a:rPr lang="en-US" sz="1200" dirty="0"/>
              <a:t>(2016). The economic burden of physical inactivity: a global analysis of major non-communicable diseases. </a:t>
            </a:r>
            <a:r>
              <a:rPr lang="en-US" sz="1200" i="1" dirty="0"/>
              <a:t>Lancet, </a:t>
            </a:r>
            <a:r>
              <a:rPr lang="en-US" sz="1200" dirty="0"/>
              <a:t>388(10051), 1311–24.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00849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189434"/>
            <a:ext cx="9073008" cy="1253018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>COSTE INACTIVIDAD FÍSICA ESPAÑA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6604" y="2925738"/>
            <a:ext cx="11521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rgbClr val="0070C0"/>
                </a:solidFill>
              </a:rPr>
              <a:t>En España, el coste de la inactividad física al sistema de atención sanitaria en el año 2013 fue de </a:t>
            </a:r>
            <a:r>
              <a:rPr lang="es-ES" sz="2400" b="1" dirty="0">
                <a:solidFill>
                  <a:srgbClr val="FF0000"/>
                </a:solidFill>
              </a:rPr>
              <a:t>2.024 millones de dólares</a:t>
            </a:r>
            <a:r>
              <a:rPr lang="es-ES" sz="2400" b="1" dirty="0">
                <a:solidFill>
                  <a:srgbClr val="0070C0"/>
                </a:solidFill>
              </a:rPr>
              <a:t>. Pero si a los costes directos se suman los costes indirectos, la inactividad física fue responsable de un coste total de </a:t>
            </a:r>
            <a:r>
              <a:rPr lang="es-ES" sz="2400" b="1" dirty="0">
                <a:solidFill>
                  <a:srgbClr val="FF0000"/>
                </a:solidFill>
              </a:rPr>
              <a:t>2.311 millones de dólares (segundo país del mundo con un gasto porcentual más alto en relación al gasto sanitario directo: 1,53%). </a:t>
            </a:r>
            <a:r>
              <a:rPr lang="es-ES" sz="2400" b="1" dirty="0">
                <a:solidFill>
                  <a:srgbClr val="0070C0"/>
                </a:solidFill>
              </a:rPr>
              <a:t>(70% de los gastos costeados por las AAPP).</a:t>
            </a:r>
            <a:endParaRPr lang="es-ES" sz="2400" b="1" dirty="0">
              <a:solidFill>
                <a:srgbClr val="FF0000"/>
              </a:solidFill>
            </a:endParaRPr>
          </a:p>
          <a:p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159102" y="6290950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/>
              <a:t>Informe sobre la inactividad física y el sedentarismo en la población adulta española. Fundación España Activa (2017)</a:t>
            </a:r>
          </a:p>
        </p:txBody>
      </p:sp>
    </p:spTree>
    <p:extLst>
      <p:ext uri="{BB962C8B-B14F-4D97-AF65-F5344CB8AC3E}">
        <p14:creationId xmlns:p14="http://schemas.microsoft.com/office/powerpoint/2010/main" val="363651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INTERVENCIONES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93845745"/>
              </p:ext>
            </p:extLst>
          </p:nvPr>
        </p:nvGraphicFramePr>
        <p:xfrm>
          <a:off x="2494806" y="1125538"/>
          <a:ext cx="79928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60915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04800" y="405458"/>
            <a:ext cx="842493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2. Inactividad física, sedentarismo y su impacto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¿EFECTOS DE LA IMPLICACIÓN DE LA OMS?</a:t>
            </a: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0" y="5085978"/>
            <a:ext cx="6696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549931" y="2421682"/>
            <a:ext cx="5248275" cy="1910239"/>
            <a:chOff x="549931" y="2421682"/>
            <a:chExt cx="5248275" cy="1910239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31" y="2421682"/>
              <a:ext cx="5248275" cy="1171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CuadroTexto"/>
            <p:cNvSpPr txBox="1"/>
            <p:nvPr/>
          </p:nvSpPr>
          <p:spPr>
            <a:xfrm>
              <a:off x="549931" y="3593257"/>
              <a:ext cx="52482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ES" sz="1400" b="1" dirty="0"/>
                <a:t>Aprobadas por el Grupo de Trabajo de la UE de Deporte y Salud (25.0892008) y confirmadas por Ministros Estados miembros (25.11.2008)</a:t>
              </a:r>
            </a:p>
          </p:txBody>
        </p:sp>
      </p:grp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895" y="2821732"/>
            <a:ext cx="22764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7 Grupo"/>
          <p:cNvGrpSpPr/>
          <p:nvPr/>
        </p:nvGrpSpPr>
        <p:grpSpPr>
          <a:xfrm>
            <a:off x="8615486" y="5013970"/>
            <a:ext cx="3096344" cy="1728192"/>
            <a:chOff x="8615486" y="5013970"/>
            <a:chExt cx="3096344" cy="1728192"/>
          </a:xfrm>
        </p:grpSpPr>
        <p:pic>
          <p:nvPicPr>
            <p:cNvPr id="3076" name="Picture 4" descr="Resultado de imaxes para logo CSD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5418" y="5935870"/>
              <a:ext cx="806292" cy="806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3 CuadroTexto"/>
            <p:cNvSpPr txBox="1"/>
            <p:nvPr/>
          </p:nvSpPr>
          <p:spPr>
            <a:xfrm>
              <a:off x="8615486" y="5013970"/>
              <a:ext cx="3096344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>
                  <a:latin typeface="Bauhaus 93" pitchFamily="82" charset="0"/>
                </a:rPr>
                <a:t>Estrategia fomento AFD y lucha contra el sedentarismo</a:t>
              </a:r>
            </a:p>
          </p:txBody>
        </p:sp>
      </p:grpSp>
      <p:sp>
        <p:nvSpPr>
          <p:cNvPr id="7" name="AutoShape 2" descr="Resultado de imaxes para logo CSD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978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94606" y="3213770"/>
            <a:ext cx="11017224" cy="1872208"/>
          </a:xfrm>
        </p:spPr>
        <p:txBody>
          <a:bodyPr>
            <a:normAutofit/>
          </a:bodyPr>
          <a:lstStyle/>
          <a:p>
            <a:pPr algn="just"/>
            <a:r>
              <a:rPr lang="es-ES" b="1" dirty="0">
                <a:solidFill>
                  <a:schemeClr val="tx2"/>
                </a:solidFill>
              </a:rPr>
              <a:t>3. Recursos económicos</a:t>
            </a:r>
          </a:p>
        </p:txBody>
      </p:sp>
    </p:spTree>
    <p:extLst>
      <p:ext uri="{BB962C8B-B14F-4D97-AF65-F5344CB8AC3E}">
        <p14:creationId xmlns:p14="http://schemas.microsoft.com/office/powerpoint/2010/main" val="34391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334566" y="765498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EL CAMBIO DEMOGRÁFICO (OMS)</a:t>
            </a:r>
            <a:br>
              <a:rPr lang="es-ES" sz="36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34566" y="2925738"/>
            <a:ext cx="11377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2"/>
                </a:solidFill>
              </a:rPr>
              <a:t>La población mundial está envejeciendo a pasos acelerados. </a:t>
            </a:r>
          </a:p>
          <a:p>
            <a:endParaRPr lang="es-ES" sz="3200" b="1" dirty="0">
              <a:solidFill>
                <a:schemeClr val="tx2"/>
              </a:solidFill>
            </a:endParaRPr>
          </a:p>
          <a:p>
            <a:r>
              <a:rPr lang="es-ES" sz="3200" b="1" dirty="0">
                <a:solidFill>
                  <a:srgbClr val="FF0000"/>
                </a:solidFill>
              </a:rPr>
              <a:t>Entre 2000 y 2050</a:t>
            </a:r>
            <a:r>
              <a:rPr lang="es-ES" sz="3200" dirty="0">
                <a:solidFill>
                  <a:schemeClr val="tx2"/>
                </a:solidFill>
              </a:rPr>
              <a:t>, la proporción de los habitantes del planeta </a:t>
            </a:r>
            <a:r>
              <a:rPr lang="es-ES" sz="3200" b="1" dirty="0">
                <a:solidFill>
                  <a:srgbClr val="FF0000"/>
                </a:solidFill>
              </a:rPr>
              <a:t>mayores de 60 años</a:t>
            </a:r>
            <a:r>
              <a:rPr lang="es-ES" sz="3200" b="1" dirty="0">
                <a:solidFill>
                  <a:schemeClr val="tx2"/>
                </a:solidFill>
              </a:rPr>
              <a:t> </a:t>
            </a:r>
            <a:r>
              <a:rPr lang="es-ES" sz="3200" dirty="0">
                <a:solidFill>
                  <a:schemeClr val="tx2"/>
                </a:solidFill>
              </a:rPr>
              <a:t>se duplicará, pasando </a:t>
            </a:r>
            <a:r>
              <a:rPr lang="es-ES" sz="3200" b="1" dirty="0">
                <a:solidFill>
                  <a:srgbClr val="FF0000"/>
                </a:solidFill>
              </a:rPr>
              <a:t>del 11% al 22%. </a:t>
            </a:r>
            <a:r>
              <a:rPr lang="es-ES" sz="3200" dirty="0">
                <a:solidFill>
                  <a:schemeClr val="tx2"/>
                </a:solidFill>
              </a:rPr>
              <a:t>En números absolutos, este grupo de edad pasará de 605 millones a 2000 millones en el transcurso de medio siglo. </a:t>
            </a:r>
          </a:p>
        </p:txBody>
      </p:sp>
    </p:spTree>
    <p:extLst>
      <p:ext uri="{BB962C8B-B14F-4D97-AF65-F5344CB8AC3E}">
        <p14:creationId xmlns:p14="http://schemas.microsoft.com/office/powerpoint/2010/main" val="421003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9577064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3. Recursos económicos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INVERSIÓN EN DEPORTE AA.PP.  2015 (ESPAÑA)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2558" y="2565698"/>
            <a:ext cx="11449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7151" lvl="1" indent="-342900" algn="just">
              <a:buFont typeface="Arial" pitchFamily="34" charset="0"/>
              <a:buChar char="•"/>
            </a:pPr>
            <a:r>
              <a:rPr lang="es-ES" sz="2800" b="1" dirty="0">
                <a:solidFill>
                  <a:schemeClr val="tx2"/>
                </a:solidFill>
              </a:rPr>
              <a:t>Gasto liquidado en deportes por la Administración General del Estado se situó en </a:t>
            </a:r>
            <a:r>
              <a:rPr lang="es-ES" sz="2800" b="1" u="sng" dirty="0">
                <a:solidFill>
                  <a:schemeClr val="tx2"/>
                </a:solidFill>
              </a:rPr>
              <a:t>139 millones de euros </a:t>
            </a:r>
            <a:r>
              <a:rPr lang="es-ES" sz="2800" b="1" dirty="0">
                <a:solidFill>
                  <a:schemeClr val="tx2"/>
                </a:solidFill>
              </a:rPr>
              <a:t>(0,01% PIB).</a:t>
            </a:r>
          </a:p>
          <a:p>
            <a:pPr marL="887151" lvl="1" indent="-342900" algn="just">
              <a:buFont typeface="Arial" pitchFamily="34" charset="0"/>
              <a:buChar char="•"/>
            </a:pPr>
            <a:endParaRPr lang="es-ES" sz="2800" b="1" dirty="0">
              <a:solidFill>
                <a:schemeClr val="tx2"/>
              </a:solidFill>
            </a:endParaRPr>
          </a:p>
          <a:p>
            <a:pPr marL="887151" lvl="1" indent="-342900" algn="just">
              <a:buFont typeface="Arial" pitchFamily="34" charset="0"/>
              <a:buChar char="•"/>
            </a:pPr>
            <a:r>
              <a:rPr lang="es-ES" sz="2800" b="1" dirty="0">
                <a:solidFill>
                  <a:schemeClr val="tx2"/>
                </a:solidFill>
              </a:rPr>
              <a:t>Por la Administración Autonómica en </a:t>
            </a:r>
            <a:r>
              <a:rPr lang="es-ES" sz="2800" b="1" u="sng" dirty="0">
                <a:solidFill>
                  <a:schemeClr val="tx2"/>
                </a:solidFill>
              </a:rPr>
              <a:t>299 millones </a:t>
            </a:r>
            <a:r>
              <a:rPr lang="es-ES" sz="2800" b="1" dirty="0">
                <a:solidFill>
                  <a:schemeClr val="tx2"/>
                </a:solidFill>
              </a:rPr>
              <a:t>(0,03% PIB)</a:t>
            </a:r>
          </a:p>
          <a:p>
            <a:pPr marL="887151" lvl="1" indent="-342900" algn="just">
              <a:buFont typeface="Arial" pitchFamily="34" charset="0"/>
              <a:buChar char="•"/>
            </a:pPr>
            <a:endParaRPr lang="es-ES" sz="2800" b="1" dirty="0">
              <a:solidFill>
                <a:schemeClr val="tx2"/>
              </a:solidFill>
            </a:endParaRPr>
          </a:p>
          <a:p>
            <a:pPr marL="887151" lvl="1" indent="-342900" algn="just">
              <a:buFont typeface="Arial" pitchFamily="34" charset="0"/>
              <a:buChar char="•"/>
            </a:pPr>
            <a:r>
              <a:rPr lang="es-ES" sz="2800" b="1" dirty="0">
                <a:solidFill>
                  <a:schemeClr val="tx2"/>
                </a:solidFill>
              </a:rPr>
              <a:t>Respecto a </a:t>
            </a:r>
            <a:r>
              <a:rPr lang="es-ES" sz="2800" b="1" u="sng" dirty="0">
                <a:solidFill>
                  <a:schemeClr val="tx2"/>
                </a:solidFill>
              </a:rPr>
              <a:t>Administración Local</a:t>
            </a:r>
            <a:r>
              <a:rPr lang="es-ES" sz="2800" b="1" dirty="0">
                <a:solidFill>
                  <a:schemeClr val="tx2"/>
                </a:solidFill>
              </a:rPr>
              <a:t>, el gasto liquidado en 2015, </a:t>
            </a:r>
            <a:r>
              <a:rPr lang="es-ES" sz="2800" b="1" u="sng" dirty="0">
                <a:solidFill>
                  <a:schemeClr val="tx2"/>
                </a:solidFill>
              </a:rPr>
              <a:t>2.115 millones de euros</a:t>
            </a:r>
            <a:r>
              <a:rPr lang="es-ES" sz="2800" b="1" dirty="0">
                <a:solidFill>
                  <a:schemeClr val="tx2"/>
                </a:solidFill>
              </a:rPr>
              <a:t> (0,20% PIB).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087094" y="6146353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/>
              <a:t>Anuario estadísticas deporte 2017 (MECD)</a:t>
            </a:r>
          </a:p>
        </p:txBody>
      </p:sp>
    </p:spTree>
    <p:extLst>
      <p:ext uri="{BB962C8B-B14F-4D97-AF65-F5344CB8AC3E}">
        <p14:creationId xmlns:p14="http://schemas.microsoft.com/office/powerpoint/2010/main" val="2358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3. Recursos económicos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HERRAMIENTAS FINANCIACIÓN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359894" y="2707920"/>
            <a:ext cx="11425110" cy="3706597"/>
            <a:chOff x="359894" y="2707920"/>
            <a:chExt cx="11425110" cy="3706597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894" y="2707920"/>
              <a:ext cx="8257158" cy="3530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7654" y="2981325"/>
              <a:ext cx="1657350" cy="895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7236" y="3429000"/>
              <a:ext cx="1066800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54505" y="4780189"/>
              <a:ext cx="1457325" cy="1133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4836" y="5662042"/>
              <a:ext cx="1371600" cy="752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485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43" y="1854765"/>
            <a:ext cx="8993783" cy="465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3. Recursos económicos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HERRAMIENTAS FINANCIACIÓN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334566" y="664608"/>
            <a:ext cx="7344816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3. Recursos económicos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HERRAMIENTAS FINANCIACIÓN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406" y="3717826"/>
            <a:ext cx="16573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1989634"/>
            <a:ext cx="4536504" cy="4561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>
            <a:hlinkClick r:id="rId4"/>
          </p:cNvPr>
          <p:cNvSpPr txBox="1"/>
          <p:nvPr/>
        </p:nvSpPr>
        <p:spPr>
          <a:xfrm>
            <a:off x="7031310" y="4797946"/>
            <a:ext cx="38164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MANUAL DE IMAGEN</a:t>
            </a:r>
          </a:p>
        </p:txBody>
      </p:sp>
    </p:spTree>
    <p:extLst>
      <p:ext uri="{BB962C8B-B14F-4D97-AF65-F5344CB8AC3E}">
        <p14:creationId xmlns:p14="http://schemas.microsoft.com/office/powerpoint/2010/main" val="220944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94606" y="3213770"/>
            <a:ext cx="11017224" cy="1872208"/>
          </a:xfrm>
        </p:spPr>
        <p:txBody>
          <a:bodyPr>
            <a:normAutofit/>
          </a:bodyPr>
          <a:lstStyle/>
          <a:p>
            <a:pPr algn="just"/>
            <a:r>
              <a:rPr lang="es-ES" b="1" dirty="0">
                <a:solidFill>
                  <a:schemeClr val="tx2"/>
                </a:solidFill>
              </a:rPr>
              <a:t>4. Cuestiones para la reflexión</a:t>
            </a:r>
          </a:p>
        </p:txBody>
      </p:sp>
    </p:spTree>
    <p:extLst>
      <p:ext uri="{BB962C8B-B14F-4D97-AF65-F5344CB8AC3E}">
        <p14:creationId xmlns:p14="http://schemas.microsoft.com/office/powerpoint/2010/main" val="15273242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/>
          </a:bodyPr>
          <a:lstStyle/>
          <a:p>
            <a:pPr algn="l"/>
            <a:r>
              <a:rPr lang="es-ES" b="1" dirty="0">
                <a:solidFill>
                  <a:schemeClr val="bg1"/>
                </a:solidFill>
              </a:rPr>
              <a:t>4. Reflexiones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60056" y="2853730"/>
            <a:ext cx="109452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¿Intervenciones MACRO, MICRO o MIXTAS?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¿Suma de varias iniciativas aisladas o acción coordinada?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9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4566" y="2698676"/>
            <a:ext cx="114492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¿Es igual una estrategia de promoción de la salud a través del fomento de la actividad físico-deportiva (AFD) en países centralizados que en países descentralizados?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¿Son posibles estrategias de larga duración sobre la promoción de la salud a través del fomento de la AFD? Casos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</p:txBody>
      </p:sp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/>
          </a:bodyPr>
          <a:lstStyle/>
          <a:p>
            <a:pPr algn="l"/>
            <a:r>
              <a:rPr lang="es-ES" b="1" dirty="0">
                <a:solidFill>
                  <a:schemeClr val="bg1"/>
                </a:solidFill>
              </a:rPr>
              <a:t>4. Reflexiones</a:t>
            </a:r>
          </a:p>
        </p:txBody>
      </p:sp>
    </p:spTree>
    <p:extLst>
      <p:ext uri="{BB962C8B-B14F-4D97-AF65-F5344CB8AC3E}">
        <p14:creationId xmlns:p14="http://schemas.microsoft.com/office/powerpoint/2010/main" val="148062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06574" y="2554660"/>
            <a:ext cx="113772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¿Son posibles Estrategias interdisciplinares e integrales?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¿Son eficientes las Estrategias interdisciplinares e integrales? ¿Se pueden medir? ¿Se miden?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200" b="1" dirty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¿Es posible una Estrategia que garantice una AFD saludable, segura y adecuada ?</a:t>
            </a:r>
          </a:p>
        </p:txBody>
      </p:sp>
      <p:sp>
        <p:nvSpPr>
          <p:cNvPr id="6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/>
          </a:bodyPr>
          <a:lstStyle/>
          <a:p>
            <a:pPr algn="l"/>
            <a:r>
              <a:rPr lang="es-ES" b="1" dirty="0">
                <a:solidFill>
                  <a:schemeClr val="bg1"/>
                </a:solidFill>
              </a:rPr>
              <a:t>4. Reflexiones</a:t>
            </a:r>
          </a:p>
        </p:txBody>
      </p:sp>
    </p:spTree>
    <p:extLst>
      <p:ext uri="{BB962C8B-B14F-4D97-AF65-F5344CB8AC3E}">
        <p14:creationId xmlns:p14="http://schemas.microsoft.com/office/powerpoint/2010/main" val="158098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38622" y="2493690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¿Las Estrategias y acciones están centradas en las necesidades de la población?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66614" y="3861842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¿Existe homogeneidad en los objetivos, acciones, metodologías, indicadores …..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38622" y="5302002"/>
            <a:ext cx="10945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¿Se protocolizan las medidas de actuación?</a:t>
            </a:r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/>
          </a:bodyPr>
          <a:lstStyle/>
          <a:p>
            <a:pPr algn="l"/>
            <a:r>
              <a:rPr lang="es-ES" b="1" dirty="0">
                <a:solidFill>
                  <a:schemeClr val="bg1"/>
                </a:solidFill>
              </a:rPr>
              <a:t>4. Reflexiones</a:t>
            </a:r>
          </a:p>
        </p:txBody>
      </p:sp>
    </p:spTree>
    <p:extLst>
      <p:ext uri="{BB962C8B-B14F-4D97-AF65-F5344CB8AC3E}">
        <p14:creationId xmlns:p14="http://schemas.microsoft.com/office/powerpoint/2010/main" val="87500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8582" y="333450"/>
            <a:ext cx="9721080" cy="1253018"/>
          </a:xfrm>
        </p:spPr>
        <p:txBody>
          <a:bodyPr>
            <a:normAutofit/>
          </a:bodyPr>
          <a:lstStyle/>
          <a:p>
            <a:pPr algn="l"/>
            <a:r>
              <a:rPr lang="es-ES" b="1" dirty="0">
                <a:solidFill>
                  <a:schemeClr val="bg1"/>
                </a:solidFill>
              </a:rPr>
              <a:t>1. Reflexiones </a:t>
            </a:r>
            <a:r>
              <a:rPr lang="es-ES" sz="3100" b="1" dirty="0">
                <a:solidFill>
                  <a:schemeClr val="bg1"/>
                </a:solidFill>
              </a:rPr>
              <a:t>(ámbito educativo)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22598" y="2637706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¿Las clases de educación física nos preparan para adquirir hábitos de práctica de AFD adecuada para el ciclo vital?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22598" y="3948366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¿Los centros educativos son actualmente espacios que influyen en los hábitos de vida de la comunidad educativa?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22598" y="5302002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S" sz="3200" b="1" dirty="0">
                <a:solidFill>
                  <a:schemeClr val="tx2"/>
                </a:solidFill>
              </a:rPr>
              <a:t>¿Es posible y viable hacer algo nuevo para convertir al centro educativo en un motor para el cambio de conducta?</a:t>
            </a:r>
          </a:p>
        </p:txBody>
      </p:sp>
    </p:spTree>
    <p:extLst>
      <p:ext uri="{BB962C8B-B14F-4D97-AF65-F5344CB8AC3E}">
        <p14:creationId xmlns:p14="http://schemas.microsoft.com/office/powerpoint/2010/main" val="390476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34566" y="2709714"/>
            <a:ext cx="113772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2"/>
                </a:solidFill>
              </a:rPr>
              <a:t>Habrá en el mundo más personas octogenarias y nonagenarias que nunca antes. </a:t>
            </a:r>
          </a:p>
          <a:p>
            <a:endParaRPr lang="es-ES" sz="3200" b="1" dirty="0">
              <a:solidFill>
                <a:schemeClr val="tx2"/>
              </a:solidFill>
            </a:endParaRPr>
          </a:p>
          <a:p>
            <a:r>
              <a:rPr lang="es-ES" sz="3200" dirty="0">
                <a:solidFill>
                  <a:schemeClr val="tx2"/>
                </a:solidFill>
              </a:rPr>
              <a:t>Por ejemplo, </a:t>
            </a:r>
            <a:r>
              <a:rPr lang="es-ES" sz="3200" b="1" dirty="0">
                <a:solidFill>
                  <a:srgbClr val="FF0000"/>
                </a:solidFill>
              </a:rPr>
              <a:t>entre 2000 y 2050 </a:t>
            </a:r>
            <a:r>
              <a:rPr lang="es-ES" sz="3200" dirty="0">
                <a:solidFill>
                  <a:schemeClr val="tx2"/>
                </a:solidFill>
              </a:rPr>
              <a:t>la cantidad de </a:t>
            </a:r>
            <a:r>
              <a:rPr lang="es-ES" sz="3200" b="1" dirty="0">
                <a:solidFill>
                  <a:srgbClr val="FF0000"/>
                </a:solidFill>
              </a:rPr>
              <a:t>personas de 80 años o más aumentará casi cuatro veces</a:t>
            </a:r>
            <a:r>
              <a:rPr lang="es-ES" sz="3200" dirty="0">
                <a:solidFill>
                  <a:schemeClr val="tx2"/>
                </a:solidFill>
              </a:rPr>
              <a:t> hasta alcanzar los 395 millones.</a:t>
            </a:r>
          </a:p>
        </p:txBody>
      </p:sp>
      <p:sp>
        <p:nvSpPr>
          <p:cNvPr id="9" name="2 Título"/>
          <p:cNvSpPr>
            <a:spLocks noGrp="1"/>
          </p:cNvSpPr>
          <p:nvPr>
            <p:ph type="title"/>
          </p:nvPr>
        </p:nvSpPr>
        <p:spPr>
          <a:xfrm>
            <a:off x="334566" y="765498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EL CAMBIO DEMOGRÁFICO (OMS)</a:t>
            </a:r>
            <a:br>
              <a:rPr lang="es-ES" sz="36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334566" y="736616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EVOLUCIÓN POBLACIÓN AMÉRICA LATINA</a:t>
            </a:r>
            <a:br>
              <a:rPr lang="es-ES" sz="36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(60 años y más)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505837" y="3168583"/>
            <a:ext cx="9531828" cy="2284458"/>
            <a:chOff x="1552209" y="4149874"/>
            <a:chExt cx="8913736" cy="1641456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209" y="5157986"/>
              <a:ext cx="8913736" cy="633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209" y="4149874"/>
              <a:ext cx="8866763" cy="753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837" y="6022082"/>
            <a:ext cx="778633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67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334566" y="765498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EVOLUCIÓN POBLACIÓN AMÉRICA LATINA</a:t>
            </a:r>
            <a:br>
              <a:rPr lang="es-ES" sz="36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(60 años y más)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86" y="6442861"/>
            <a:ext cx="6437330" cy="41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798" y="2039898"/>
            <a:ext cx="7632848" cy="439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575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334566" y="765498"/>
            <a:ext cx="9073008" cy="1253018"/>
          </a:xfrm>
        </p:spPr>
        <p:txBody>
          <a:bodyPr>
            <a:normAutofit fontScale="90000"/>
          </a:bodyPr>
          <a:lstStyle/>
          <a:p>
            <a:pPr algn="l"/>
            <a:r>
              <a:rPr lang="es-ES" sz="3100" b="1" dirty="0">
                <a:solidFill>
                  <a:schemeClr val="bg1"/>
                </a:solidFill>
              </a:rPr>
              <a:t>1. Contextualización social y económica</a:t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EVOLUCIÓN POBLACIÓN AMÉRICA LATINA</a:t>
            </a:r>
            <a:br>
              <a:rPr lang="es-ES" sz="3600" b="1" dirty="0">
                <a:solidFill>
                  <a:schemeClr val="bg1"/>
                </a:solidFill>
              </a:rPr>
            </a:br>
            <a:r>
              <a:rPr lang="es-ES" sz="3600" b="1" dirty="0">
                <a:solidFill>
                  <a:schemeClr val="bg1"/>
                </a:solidFill>
              </a:rPr>
              <a:t>(60 años y más)</a:t>
            </a:r>
            <a:br>
              <a:rPr lang="es-ES" sz="3200" b="1" dirty="0">
                <a:solidFill>
                  <a:schemeClr val="bg1"/>
                </a:solidFill>
              </a:rPr>
            </a:br>
            <a:br>
              <a:rPr lang="es-ES" sz="3200" b="1" dirty="0">
                <a:solidFill>
                  <a:schemeClr val="bg1"/>
                </a:solidFill>
              </a:rPr>
            </a:br>
            <a:endParaRPr lang="es-ES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814" y="2133650"/>
            <a:ext cx="7332958" cy="425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86" y="6442861"/>
            <a:ext cx="6437330" cy="41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32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rma de onda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2.xml><?xml version="1.0" encoding="utf-8"?>
<a:themeOverride xmlns:a="http://schemas.openxmlformats.org/drawingml/2006/main">
  <a:clrScheme name="Forma de onda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2086</TotalTime>
  <Words>2909</Words>
  <Application>Microsoft Office PowerPoint</Application>
  <PresentationFormat>Personalizado</PresentationFormat>
  <Paragraphs>268</Paragraphs>
  <Slides>59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6" baseType="lpstr">
      <vt:lpstr>Arial</vt:lpstr>
      <vt:lpstr>Bauhaus 93</vt:lpstr>
      <vt:lpstr>Calibri</vt:lpstr>
      <vt:lpstr>Candara</vt:lpstr>
      <vt:lpstr>Roboto Light</vt:lpstr>
      <vt:lpstr>Symbol</vt:lpstr>
      <vt:lpstr>Forma de onda</vt:lpstr>
      <vt:lpstr>Presentación de PowerPoint</vt:lpstr>
      <vt:lpstr>ESTRUCTURA DE LA PRESENTACIÓN</vt:lpstr>
      <vt:lpstr>1. Contextualización</vt:lpstr>
      <vt:lpstr>1. Contextualización social y económica ESPERANZA DE VIDA AL NACER  </vt:lpstr>
      <vt:lpstr>1. Contextualización social y económica EL CAMBIO DEMOGRÁFICO (OMS)   </vt:lpstr>
      <vt:lpstr>1. Contextualización social y económica EL CAMBIO DEMOGRÁFICO (OMS)   </vt:lpstr>
      <vt:lpstr>1. Contextualización social y económica EVOLUCIÓN POBLACIÓN AMÉRICA LATINA (60 años y más)  </vt:lpstr>
      <vt:lpstr>1. Contextualización social y económica EVOLUCIÓN POBLACIÓN AMÉRICA LATINA (60 años y más)  </vt:lpstr>
      <vt:lpstr>1. Contextualización social y económica EVOLUCIÓN POBLACIÓN AMÉRICA LATINA (60 años y más)  </vt:lpstr>
      <vt:lpstr>1. Contextualización social y económica EL CAMBIO DEMOGRÁFICO (OMS)   </vt:lpstr>
      <vt:lpstr>1. Contextualización social y económica EVOLUCIÓN ENFERMEDADES</vt:lpstr>
      <vt:lpstr>1. Contextualización social y económica ENFERMEDADES NO TRANSMISIBLES (DATOS)</vt:lpstr>
      <vt:lpstr>1. Contextualización social y económica ENFERMEDADES NO TRANSMISIBLES (METAS)</vt:lpstr>
      <vt:lpstr>1. Contextualización social y económica MORTALIDAD EN EL MUNDO</vt:lpstr>
      <vt:lpstr>1. Contextualización social y económica SOCIEDAD ACTUAL – HÁBITOS SALUDABLES</vt:lpstr>
      <vt:lpstr>1. Contextualización social y económica FACTOR ECONÓMICO</vt:lpstr>
      <vt:lpstr>1. Contextualización social y económica CONTEXTOS DONDE INTERVENIR</vt:lpstr>
      <vt:lpstr>1. Contextualización social y económica VOLUNTAD  </vt:lpstr>
      <vt:lpstr>1. Contextualización social y económica CAMBIO PARADIGMA  </vt:lpstr>
      <vt:lpstr>1. Contextualización social y económica PROMOCIÓN DE LA SALUD Y PREVENCIÓN DE LA ENFERMEDAD</vt:lpstr>
      <vt:lpstr>1. Contextualización social y económica PROMOCIÓN DE LA SALUD Y PREVENCIÓN DE LA ENFERMEDAD</vt:lpstr>
      <vt:lpstr>1. Contextualización social y económica CAMBIO DE CONDUCTA Y MEJORA DE ENTORNOS</vt:lpstr>
      <vt:lpstr>La inactividad física, el sedentarismo y su impacto sobre la salud y la economía</vt:lpstr>
      <vt:lpstr>2. Inactividad física, sedentarismo y su impacto IMPACTO SOBRE LA SALUD  </vt:lpstr>
      <vt:lpstr>2. Inactividad física, sedentarismo y su impacto IMPACTO SOBRE LA SALUD  </vt:lpstr>
      <vt:lpstr>2. Inactividad física, sedentarismo y su impacto IMPACTO SOBRE LA SALUD  </vt:lpstr>
      <vt:lpstr>2. Inactividad física, sedentarismo y su impacto IMPACTO SOBRE LA SALUD (Sobrepreso y obesidad  </vt:lpstr>
      <vt:lpstr>2. Inactividad física, sedentarismo y su impacto IMPACTO SOBRE LA SALUD  </vt:lpstr>
      <vt:lpstr>2. Inactividad física, sedentarismo y su impacto DATOS INACTIVIDAD FÍSICA (Sallis et al, 2016)</vt:lpstr>
      <vt:lpstr>2. Inactividad física, sedentarismo y su impacto DATOS INACTIVIDAD FÍSICA (Sallis et al., 2016)</vt:lpstr>
      <vt:lpstr>2. Inactividad física, sedentarismo y su impacto DATOS INACTIVIDAD FÍSICA ADOLESCENTES (OMS, 2016)</vt:lpstr>
      <vt:lpstr>2. Inactividad física, sedentarismo y su impacto CONCEPTOS  </vt:lpstr>
      <vt:lpstr>2. Inactividad física, sedentarismo y su impacto CONCEPTOS  </vt:lpstr>
      <vt:lpstr>2. Inactividad física, sedentarismo y su impacto CONCEPTOS (Inactividad física y sedentarismo  </vt:lpstr>
      <vt:lpstr>2. Inactividad física, sedentarismo y su impacto AFD, CONDICIÓN FÍSICA Y SALUD  </vt:lpstr>
      <vt:lpstr>2. Contextualización social y económica PRIORIDADES</vt:lpstr>
      <vt:lpstr>2. Inactividad física, sedentarismo y su impacto ESTRATEGIA MUNDIAL PREVENCIÓN ENTs  </vt:lpstr>
      <vt:lpstr>2. Inactividad física, sedentarismo y su impacto ESTRATEGIA MUNDIAL RÉGIMEN ALIMENTARIO, AF Y SALUD</vt:lpstr>
      <vt:lpstr>2. Inactividad física, sedentarismo y su impacto RECOMENDACIONES OMS 2010 (5-17 años)  </vt:lpstr>
      <vt:lpstr>2. Inactividad física, sedentarismo y su impacto RECOMENDACIONES OMS 2010 (18-64 años)  </vt:lpstr>
      <vt:lpstr>2. Inactividad física, sedentarismo y su impacto RECOMENDACIONES OMS 2010 (+ 64 años)  </vt:lpstr>
      <vt:lpstr>2. Inactividad física, sedentarismo y su impacto BENEFICIOS ACTIVIDAD FÍSICO-DEPORTIVA  </vt:lpstr>
      <vt:lpstr>2. Inactividad física, sedentarismo y su impacto MOTIVOS PRÁCTICA, BARRERAS, FACTORES  </vt:lpstr>
      <vt:lpstr>2. Inactividad física, sedentarismo y su impacto COSTE INACTIVIDAD FÍSICA</vt:lpstr>
      <vt:lpstr>2. Inactividad física, sedentarismo y su impacto COSTE INACTIVIDAD FÍSICA (Ding et al., 2016. )</vt:lpstr>
      <vt:lpstr>2. Inactividad física, sedentarismo y su impacto COSTE INACTIVIDAD FÍSICA ESPAÑA</vt:lpstr>
      <vt:lpstr>2. Inactividad física, sedentarismo y su impacto INTERVENCIONES  </vt:lpstr>
      <vt:lpstr>2. Inactividad física, sedentarismo y su impacto ¿EFECTOS DE LA IMPLICACIÓN DE LA OMS? </vt:lpstr>
      <vt:lpstr>3. Recursos económicos</vt:lpstr>
      <vt:lpstr>3. Recursos económicos INVERSIÓN EN DEPORTE AA.PP.  2015 (ESPAÑA)  </vt:lpstr>
      <vt:lpstr>3. Recursos económicos HERRAMIENTAS FINANCIACIÓN  </vt:lpstr>
      <vt:lpstr>3. Recursos económicos HERRAMIENTAS FINANCIACIÓN  </vt:lpstr>
      <vt:lpstr>3. Recursos económicos HERRAMIENTAS FINANCIACIÓN  </vt:lpstr>
      <vt:lpstr>4. Cuestiones para la reflexión</vt:lpstr>
      <vt:lpstr>4. Reflexiones</vt:lpstr>
      <vt:lpstr>4. Reflexiones</vt:lpstr>
      <vt:lpstr>4. Reflexiones</vt:lpstr>
      <vt:lpstr>4. Reflexiones</vt:lpstr>
      <vt:lpstr>1. Reflexiones (ámbito educativo)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</dc:title>
  <dc:creator>Urquiola Arenosa, Victoriano</dc:creator>
  <cp:lastModifiedBy>Espejos</cp:lastModifiedBy>
  <cp:revision>205</cp:revision>
  <cp:lastPrinted>2017-06-01T14:43:03Z</cp:lastPrinted>
  <dcterms:created xsi:type="dcterms:W3CDTF">2017-02-06T11:43:48Z</dcterms:created>
  <dcterms:modified xsi:type="dcterms:W3CDTF">2017-10-16T11:34:38Z</dcterms:modified>
</cp:coreProperties>
</file>